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44"/>
    <p:sldId id="257" r:id="rId45"/>
    <p:sldId id="258" r:id="rId46"/>
    <p:sldId id="259" r:id="rId47"/>
    <p:sldId id="260" r:id="rId48"/>
    <p:sldId id="261" r:id="rId49"/>
    <p:sldId id="262" r:id="rId50"/>
    <p:sldId id="263" r:id="rId51"/>
    <p:sldId id="264" r:id="rId52"/>
    <p:sldId id="265" r:id="rId53"/>
    <p:sldId id="266" r:id="rId54"/>
    <p:sldId id="267" r:id="rId55"/>
    <p:sldId id="268" r:id="rId56"/>
    <p:sldId id="269" r:id="rId57"/>
  </p:sldIdLst>
  <p:sldSz cx="7556500" cy="106934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Public Sans" charset="1" panose="00000000000000000000"/>
      <p:regular r:id="rId10"/>
    </p:embeddedFont>
    <p:embeddedFont>
      <p:font typeface="Public Sans Bold" charset="1" panose="00000000000000000000"/>
      <p:regular r:id="rId11"/>
    </p:embeddedFont>
    <p:embeddedFont>
      <p:font typeface="Public Sans Italics" charset="1" panose="00000000000000000000"/>
      <p:regular r:id="rId12"/>
    </p:embeddedFont>
    <p:embeddedFont>
      <p:font typeface="Public Sans Bold Italics" charset="1" panose="00000000000000000000"/>
      <p:regular r:id="rId13"/>
    </p:embeddedFont>
    <p:embeddedFont>
      <p:font typeface="Public Sans Thin" charset="1" panose="00000000000000000000"/>
      <p:regular r:id="rId14"/>
    </p:embeddedFont>
    <p:embeddedFont>
      <p:font typeface="Public Sans Thin Italics" charset="1" panose="00000000000000000000"/>
      <p:regular r:id="rId15"/>
    </p:embeddedFont>
    <p:embeddedFont>
      <p:font typeface="Public Sans Medium" charset="1" panose="00000000000000000000"/>
      <p:regular r:id="rId16"/>
    </p:embeddedFont>
    <p:embeddedFont>
      <p:font typeface="Public Sans Medium Italics" charset="1" panose="00000000000000000000"/>
      <p:regular r:id="rId17"/>
    </p:embeddedFont>
    <p:embeddedFont>
      <p:font typeface="Public Sans Heavy" charset="1" panose="00000000000000000000"/>
      <p:regular r:id="rId18"/>
    </p:embeddedFont>
    <p:embeddedFont>
      <p:font typeface="Public Sans Heavy Italics" charset="1" panose="00000000000000000000"/>
      <p:regular r:id="rId19"/>
    </p:embeddedFont>
    <p:embeddedFont>
      <p:font typeface="Canva Sans" charset="1" panose="020B0503030501040103"/>
      <p:regular r:id="rId20"/>
    </p:embeddedFont>
    <p:embeddedFont>
      <p:font typeface="Canva Sans Bold" charset="1" panose="020B0803030501040103"/>
      <p:regular r:id="rId21"/>
    </p:embeddedFont>
    <p:embeddedFont>
      <p:font typeface="Canva Sans Italics" charset="1" panose="020B0503030501040103"/>
      <p:regular r:id="rId22"/>
    </p:embeddedFont>
    <p:embeddedFont>
      <p:font typeface="Canva Sans Bold Italics" charset="1" panose="020B0803030501040103"/>
      <p:regular r:id="rId23"/>
    </p:embeddedFont>
    <p:embeddedFont>
      <p:font typeface="Canva Sans Medium" charset="1" panose="020B0603030501040103"/>
      <p:regular r:id="rId24"/>
    </p:embeddedFont>
    <p:embeddedFont>
      <p:font typeface="Canva Sans Medium Italics" charset="1" panose="020B0603030501040103"/>
      <p:regular r:id="rId25"/>
    </p:embeddedFont>
    <p:embeddedFont>
      <p:font typeface="Poppins" charset="1" panose="00000500000000000000"/>
      <p:regular r:id="rId26"/>
    </p:embeddedFont>
    <p:embeddedFont>
      <p:font typeface="Poppins Bold" charset="1" panose="00000800000000000000"/>
      <p:regular r:id="rId27"/>
    </p:embeddedFont>
    <p:embeddedFont>
      <p:font typeface="Poppins Italics" charset="1" panose="00000500000000000000"/>
      <p:regular r:id="rId28"/>
    </p:embeddedFont>
    <p:embeddedFont>
      <p:font typeface="Poppins Bold Italics" charset="1" panose="00000800000000000000"/>
      <p:regular r:id="rId29"/>
    </p:embeddedFont>
    <p:embeddedFont>
      <p:font typeface="Poppins Thin" charset="1" panose="00000300000000000000"/>
      <p:regular r:id="rId30"/>
    </p:embeddedFont>
    <p:embeddedFont>
      <p:font typeface="Poppins Thin Italics" charset="1" panose="00000300000000000000"/>
      <p:regular r:id="rId31"/>
    </p:embeddedFont>
    <p:embeddedFont>
      <p:font typeface="Poppins Extra-Light" charset="1" panose="00000300000000000000"/>
      <p:regular r:id="rId32"/>
    </p:embeddedFont>
    <p:embeddedFont>
      <p:font typeface="Poppins Extra-Light Italics" charset="1" panose="00000300000000000000"/>
      <p:regular r:id="rId33"/>
    </p:embeddedFont>
    <p:embeddedFont>
      <p:font typeface="Poppins Light" charset="1" panose="00000400000000000000"/>
      <p:regular r:id="rId34"/>
    </p:embeddedFont>
    <p:embeddedFont>
      <p:font typeface="Poppins Light Italics" charset="1" panose="00000400000000000000"/>
      <p:regular r:id="rId35"/>
    </p:embeddedFont>
    <p:embeddedFont>
      <p:font typeface="Poppins Medium" charset="1" panose="00000600000000000000"/>
      <p:regular r:id="rId36"/>
    </p:embeddedFont>
    <p:embeddedFont>
      <p:font typeface="Poppins Medium Italics" charset="1" panose="00000600000000000000"/>
      <p:regular r:id="rId37"/>
    </p:embeddedFont>
    <p:embeddedFont>
      <p:font typeface="Poppins Semi-Bold" charset="1" panose="00000700000000000000"/>
      <p:regular r:id="rId38"/>
    </p:embeddedFont>
    <p:embeddedFont>
      <p:font typeface="Poppins Semi-Bold Italics" charset="1" panose="00000700000000000000"/>
      <p:regular r:id="rId39"/>
    </p:embeddedFont>
    <p:embeddedFont>
      <p:font typeface="Poppins Ultra-Bold" charset="1" panose="00000900000000000000"/>
      <p:regular r:id="rId40"/>
    </p:embeddedFont>
    <p:embeddedFont>
      <p:font typeface="Poppins Ultra-Bold Italics" charset="1" panose="00000900000000000000"/>
      <p:regular r:id="rId41"/>
    </p:embeddedFont>
    <p:embeddedFont>
      <p:font typeface="Poppins Heavy" charset="1" panose="00000A00000000000000"/>
      <p:regular r:id="rId42"/>
    </p:embeddedFont>
    <p:embeddedFont>
      <p:font typeface="Poppins Heavy Italics" charset="1" panose="00000A00000000000000"/>
      <p:regular r:id="rId4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27" Target="fonts/font27.fntdata" Type="http://schemas.openxmlformats.org/officeDocument/2006/relationships/font"/><Relationship Id="rId28" Target="fonts/font28.fntdata" Type="http://schemas.openxmlformats.org/officeDocument/2006/relationships/font"/><Relationship Id="rId29" Target="fonts/font29.fntdata" Type="http://schemas.openxmlformats.org/officeDocument/2006/relationships/font"/><Relationship Id="rId3" Target="viewProps.xml" Type="http://schemas.openxmlformats.org/officeDocument/2006/relationships/viewProps"/><Relationship Id="rId30" Target="fonts/font30.fntdata" Type="http://schemas.openxmlformats.org/officeDocument/2006/relationships/font"/><Relationship Id="rId31" Target="fonts/font31.fntdata" Type="http://schemas.openxmlformats.org/officeDocument/2006/relationships/font"/><Relationship Id="rId32" Target="fonts/font32.fntdata" Type="http://schemas.openxmlformats.org/officeDocument/2006/relationships/font"/><Relationship Id="rId33" Target="fonts/font33.fntdata" Type="http://schemas.openxmlformats.org/officeDocument/2006/relationships/font"/><Relationship Id="rId34" Target="fonts/font34.fntdata" Type="http://schemas.openxmlformats.org/officeDocument/2006/relationships/font"/><Relationship Id="rId35" Target="fonts/font35.fntdata" Type="http://schemas.openxmlformats.org/officeDocument/2006/relationships/font"/><Relationship Id="rId36" Target="fonts/font36.fntdata" Type="http://schemas.openxmlformats.org/officeDocument/2006/relationships/font"/><Relationship Id="rId37" Target="fonts/font37.fntdata" Type="http://schemas.openxmlformats.org/officeDocument/2006/relationships/font"/><Relationship Id="rId38" Target="fonts/font38.fntdata" Type="http://schemas.openxmlformats.org/officeDocument/2006/relationships/font"/><Relationship Id="rId39" Target="fonts/font39.fntdata" Type="http://schemas.openxmlformats.org/officeDocument/2006/relationships/font"/><Relationship Id="rId4" Target="theme/theme1.xml" Type="http://schemas.openxmlformats.org/officeDocument/2006/relationships/theme"/><Relationship Id="rId40" Target="fonts/font40.fntdata" Type="http://schemas.openxmlformats.org/officeDocument/2006/relationships/font"/><Relationship Id="rId41" Target="fonts/font41.fntdata" Type="http://schemas.openxmlformats.org/officeDocument/2006/relationships/font"/><Relationship Id="rId42" Target="fonts/font42.fntdata" Type="http://schemas.openxmlformats.org/officeDocument/2006/relationships/font"/><Relationship Id="rId43" Target="fonts/font43.fntdata" Type="http://schemas.openxmlformats.org/officeDocument/2006/relationships/font"/><Relationship Id="rId44" Target="slides/slide1.xml" Type="http://schemas.openxmlformats.org/officeDocument/2006/relationships/slide"/><Relationship Id="rId45" Target="slides/slide2.xml" Type="http://schemas.openxmlformats.org/officeDocument/2006/relationships/slide"/><Relationship Id="rId46" Target="slides/slide3.xml" Type="http://schemas.openxmlformats.org/officeDocument/2006/relationships/slide"/><Relationship Id="rId47" Target="slides/slide4.xml" Type="http://schemas.openxmlformats.org/officeDocument/2006/relationships/slide"/><Relationship Id="rId48" Target="slides/slide5.xml" Type="http://schemas.openxmlformats.org/officeDocument/2006/relationships/slide"/><Relationship Id="rId49" Target="slides/slide6.xml" Type="http://schemas.openxmlformats.org/officeDocument/2006/relationships/slide"/><Relationship Id="rId5" Target="tableStyles.xml" Type="http://schemas.openxmlformats.org/officeDocument/2006/relationships/tableStyles"/><Relationship Id="rId50" Target="slides/slide7.xml" Type="http://schemas.openxmlformats.org/officeDocument/2006/relationships/slide"/><Relationship Id="rId51" Target="slides/slide8.xml" Type="http://schemas.openxmlformats.org/officeDocument/2006/relationships/slide"/><Relationship Id="rId52" Target="slides/slide9.xml" Type="http://schemas.openxmlformats.org/officeDocument/2006/relationships/slide"/><Relationship Id="rId53" Target="slides/slide10.xml" Type="http://schemas.openxmlformats.org/officeDocument/2006/relationships/slide"/><Relationship Id="rId54" Target="slides/slide11.xml" Type="http://schemas.openxmlformats.org/officeDocument/2006/relationships/slide"/><Relationship Id="rId55" Target="slides/slide12.xml" Type="http://schemas.openxmlformats.org/officeDocument/2006/relationships/slide"/><Relationship Id="rId56" Target="slides/slide13.xml" Type="http://schemas.openxmlformats.org/officeDocument/2006/relationships/slide"/><Relationship Id="rId57" Target="slides/slide14.xml" Type="http://schemas.openxmlformats.org/officeDocument/2006/relationships/slide"/><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9.jpeg" Type="http://schemas.openxmlformats.org/officeDocument/2006/relationships/image"/><Relationship Id="rId11" Target="../media/image10.png" Type="http://schemas.openxmlformats.org/officeDocument/2006/relationships/image"/><Relationship Id="rId12" Target="../media/image11.png" Type="http://schemas.openxmlformats.org/officeDocument/2006/relationships/image"/><Relationship Id="rId13" Target="../media/image12.png" Type="http://schemas.openxmlformats.org/officeDocument/2006/relationships/image"/><Relationship Id="rId14" Target="../media/image13.png" Type="http://schemas.openxmlformats.org/officeDocument/2006/relationships/image"/><Relationship Id="rId15" Target="https://lyonsecurity.wixsite.com/security" TargetMode="External" Type="http://schemas.openxmlformats.org/officeDocument/2006/relationships/hyperlink"/><Relationship Id="rId16" Target="https://lyonsecurity.wixsite.com/security" TargetMode="External" Type="http://schemas.openxmlformats.org/officeDocument/2006/relationships/hyperlink"/><Relationship Id="rId2" Target="../media/image1.pn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 Id="rId7" Target="../media/image6.png" Type="http://schemas.openxmlformats.org/officeDocument/2006/relationships/image"/><Relationship Id="rId8" Target="../media/image7.png" Type="http://schemas.openxmlformats.org/officeDocument/2006/relationships/image"/><Relationship Id="rId9" Target="../media/image8.png" Type="http://schemas.openxmlformats.org/officeDocument/2006/relationships/image"/></Relationships>
</file>

<file path=ppt/slides/_rels/slide10.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101.png" Type="http://schemas.openxmlformats.org/officeDocument/2006/relationships/image"/><Relationship Id="rId11" Target="../media/image102.png" Type="http://schemas.openxmlformats.org/officeDocument/2006/relationships/image"/><Relationship Id="rId12" Target="../media/image103.png" Type="http://schemas.openxmlformats.org/officeDocument/2006/relationships/image"/><Relationship Id="rId13" Target="../media/image104.png" Type="http://schemas.openxmlformats.org/officeDocument/2006/relationships/image"/><Relationship Id="rId14" Target="../media/image105.png" Type="http://schemas.openxmlformats.org/officeDocument/2006/relationships/image"/><Relationship Id="rId15" Target="../media/image106.png" Type="http://schemas.openxmlformats.org/officeDocument/2006/relationships/image"/><Relationship Id="rId16" Target="../media/image13.png" Type="http://schemas.openxmlformats.org/officeDocument/2006/relationships/image"/><Relationship Id="rId2" Target="../media/image42.png" Type="http://schemas.openxmlformats.org/officeDocument/2006/relationships/image"/><Relationship Id="rId3" Target="../media/image95.png" Type="http://schemas.openxmlformats.org/officeDocument/2006/relationships/image"/><Relationship Id="rId4" Target="../media/image96.png" Type="http://schemas.openxmlformats.org/officeDocument/2006/relationships/image"/><Relationship Id="rId5" Target="../media/image97.jpeg" Type="http://schemas.openxmlformats.org/officeDocument/2006/relationships/image"/><Relationship Id="rId6" Target="../media/image92.png" Type="http://schemas.openxmlformats.org/officeDocument/2006/relationships/image"/><Relationship Id="rId7" Target="../media/image98.png" Type="http://schemas.openxmlformats.org/officeDocument/2006/relationships/image"/><Relationship Id="rId8" Target="../media/image99.svg" Type="http://schemas.openxmlformats.org/officeDocument/2006/relationships/image"/><Relationship Id="rId9" Target="../media/image100.png" Type="http://schemas.openxmlformats.org/officeDocument/2006/relationships/image"/></Relationships>
</file>

<file path=ppt/slides/_rels/slide11.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114.png" Type="http://schemas.openxmlformats.org/officeDocument/2006/relationships/image"/><Relationship Id="rId11" Target="../media/image115.png" Type="http://schemas.openxmlformats.org/officeDocument/2006/relationships/image"/><Relationship Id="rId12" Target="../media/image116.png" Type="http://schemas.openxmlformats.org/officeDocument/2006/relationships/image"/><Relationship Id="rId13" Target="../media/image117.png" Type="http://schemas.openxmlformats.org/officeDocument/2006/relationships/image"/><Relationship Id="rId14" Target="../media/image13.png" Type="http://schemas.openxmlformats.org/officeDocument/2006/relationships/image"/><Relationship Id="rId2" Target="../media/image107.png" Type="http://schemas.openxmlformats.org/officeDocument/2006/relationships/image"/><Relationship Id="rId3" Target="../media/image108.png" Type="http://schemas.openxmlformats.org/officeDocument/2006/relationships/image"/><Relationship Id="rId4" Target="../media/image109.png" Type="http://schemas.openxmlformats.org/officeDocument/2006/relationships/image"/><Relationship Id="rId5" Target="../media/image110.png" Type="http://schemas.openxmlformats.org/officeDocument/2006/relationships/image"/><Relationship Id="rId6" Target="../media/image111.jpeg" Type="http://schemas.openxmlformats.org/officeDocument/2006/relationships/image"/><Relationship Id="rId7" Target="../media/image86.png" Type="http://schemas.openxmlformats.org/officeDocument/2006/relationships/image"/><Relationship Id="rId8" Target="../media/image112.png" Type="http://schemas.openxmlformats.org/officeDocument/2006/relationships/image"/><Relationship Id="rId9" Target="../media/image113.png" Type="http://schemas.openxmlformats.org/officeDocument/2006/relationships/image"/></Relationships>
</file>

<file path=ppt/slides/_rels/slide12.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125.png" Type="http://schemas.openxmlformats.org/officeDocument/2006/relationships/image"/><Relationship Id="rId11" Target="../media/image126.png" Type="http://schemas.openxmlformats.org/officeDocument/2006/relationships/image"/><Relationship Id="rId12" Target="../media/image127.png" Type="http://schemas.openxmlformats.org/officeDocument/2006/relationships/image"/><Relationship Id="rId13" Target="../media/image128.png" Type="http://schemas.openxmlformats.org/officeDocument/2006/relationships/image"/><Relationship Id="rId14" Target="../media/image129.png" Type="http://schemas.openxmlformats.org/officeDocument/2006/relationships/image"/><Relationship Id="rId2" Target="../media/image42.png" Type="http://schemas.openxmlformats.org/officeDocument/2006/relationships/image"/><Relationship Id="rId3" Target="../media/image118.png" Type="http://schemas.openxmlformats.org/officeDocument/2006/relationships/image"/><Relationship Id="rId4" Target="../media/image119.png" Type="http://schemas.openxmlformats.org/officeDocument/2006/relationships/image"/><Relationship Id="rId5" Target="../media/image120.png" Type="http://schemas.openxmlformats.org/officeDocument/2006/relationships/image"/><Relationship Id="rId6" Target="../media/image121.png" Type="http://schemas.openxmlformats.org/officeDocument/2006/relationships/image"/><Relationship Id="rId7" Target="../media/image122.png" Type="http://schemas.openxmlformats.org/officeDocument/2006/relationships/image"/><Relationship Id="rId8" Target="../media/image123.png" Type="http://schemas.openxmlformats.org/officeDocument/2006/relationships/image"/><Relationship Id="rId9" Target="../media/image124.png" Type="http://schemas.openxmlformats.org/officeDocument/2006/relationships/image"/></Relationships>
</file>

<file path=ppt/slides/_rels/slide13.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136.png" Type="http://schemas.openxmlformats.org/officeDocument/2006/relationships/image"/><Relationship Id="rId11" Target="../media/image137.jpeg" Type="http://schemas.openxmlformats.org/officeDocument/2006/relationships/image"/><Relationship Id="rId12" Target="../media/image138.png" Type="http://schemas.openxmlformats.org/officeDocument/2006/relationships/image"/><Relationship Id="rId13" Target="../media/image139.png" Type="http://schemas.openxmlformats.org/officeDocument/2006/relationships/image"/><Relationship Id="rId14" Target="../media/image140.png" Type="http://schemas.openxmlformats.org/officeDocument/2006/relationships/image"/><Relationship Id="rId15" Target="../media/image141.png" Type="http://schemas.openxmlformats.org/officeDocument/2006/relationships/image"/><Relationship Id="rId16" Target="../media/image142.jpeg" Type="http://schemas.openxmlformats.org/officeDocument/2006/relationships/image"/><Relationship Id="rId17" Target="../media/image143.png" Type="http://schemas.openxmlformats.org/officeDocument/2006/relationships/image"/><Relationship Id="rId18" Target="../media/image144.png" Type="http://schemas.openxmlformats.org/officeDocument/2006/relationships/image"/><Relationship Id="rId19" Target="../media/image145.png" Type="http://schemas.openxmlformats.org/officeDocument/2006/relationships/image"/><Relationship Id="rId2" Target="../media/image57.png" Type="http://schemas.openxmlformats.org/officeDocument/2006/relationships/image"/><Relationship Id="rId20" Target="../media/image146.jpeg" Type="http://schemas.openxmlformats.org/officeDocument/2006/relationships/image"/><Relationship Id="rId21" Target="../media/image147.png" Type="http://schemas.openxmlformats.org/officeDocument/2006/relationships/image"/><Relationship Id="rId22" Target="../media/image148.png" Type="http://schemas.openxmlformats.org/officeDocument/2006/relationships/image"/><Relationship Id="rId23" Target="../media/image149.png" Type="http://schemas.openxmlformats.org/officeDocument/2006/relationships/image"/><Relationship Id="rId24" Target="../media/image150.png" Type="http://schemas.openxmlformats.org/officeDocument/2006/relationships/image"/><Relationship Id="rId25" Target="../media/image151.png" Type="http://schemas.openxmlformats.org/officeDocument/2006/relationships/image"/><Relationship Id="rId26" Target="../media/image152.png" Type="http://schemas.openxmlformats.org/officeDocument/2006/relationships/image"/><Relationship Id="rId27" Target="../media/image153.png" Type="http://schemas.openxmlformats.org/officeDocument/2006/relationships/image"/><Relationship Id="rId28" Target="mailto:mark@lyonsecurity.co.za" TargetMode="External" Type="http://schemas.openxmlformats.org/officeDocument/2006/relationships/hyperlink"/><Relationship Id="rId29" Target="mailto:cindy@lyonsecurity.co.za" TargetMode="External" Type="http://schemas.openxmlformats.org/officeDocument/2006/relationships/hyperlink"/><Relationship Id="rId3" Target="../media/image58.png" Type="http://schemas.openxmlformats.org/officeDocument/2006/relationships/image"/><Relationship Id="rId4" Target="../media/image130.png" Type="http://schemas.openxmlformats.org/officeDocument/2006/relationships/image"/><Relationship Id="rId5" Target="../media/image131.png" Type="http://schemas.openxmlformats.org/officeDocument/2006/relationships/image"/><Relationship Id="rId6" Target="../media/image132.png" Type="http://schemas.openxmlformats.org/officeDocument/2006/relationships/image"/><Relationship Id="rId7" Target="../media/image133.png" Type="http://schemas.openxmlformats.org/officeDocument/2006/relationships/image"/><Relationship Id="rId8" Target="../media/image134.png" Type="http://schemas.openxmlformats.org/officeDocument/2006/relationships/image"/><Relationship Id="rId9" Target="../media/image135.png" Type="http://schemas.openxmlformats.org/officeDocument/2006/relationships/image"/></Relationships>
</file>

<file path=ppt/slides/_rels/slide14.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162.png" Type="http://schemas.openxmlformats.org/officeDocument/2006/relationships/image"/><Relationship Id="rId11" Target="../media/image163.png" Type="http://schemas.openxmlformats.org/officeDocument/2006/relationships/image"/><Relationship Id="rId12" Target="../media/image164.png" Type="http://schemas.openxmlformats.org/officeDocument/2006/relationships/image"/><Relationship Id="rId13" Target="../media/image165.png" Type="http://schemas.openxmlformats.org/officeDocument/2006/relationships/image"/><Relationship Id="rId14" Target="../media/image166.png" Type="http://schemas.openxmlformats.org/officeDocument/2006/relationships/image"/><Relationship Id="rId15" Target="../media/image167.png" Type="http://schemas.openxmlformats.org/officeDocument/2006/relationships/image"/><Relationship Id="rId16" Target="../media/image168.png" Type="http://schemas.openxmlformats.org/officeDocument/2006/relationships/image"/><Relationship Id="rId17" Target="../media/image169.png" Type="http://schemas.openxmlformats.org/officeDocument/2006/relationships/image"/><Relationship Id="rId18" Target="../media/image170.png" Type="http://schemas.openxmlformats.org/officeDocument/2006/relationships/image"/><Relationship Id="rId19" Target="../media/image171.png" Type="http://schemas.openxmlformats.org/officeDocument/2006/relationships/image"/><Relationship Id="rId2" Target="../media/image154.png" Type="http://schemas.openxmlformats.org/officeDocument/2006/relationships/image"/><Relationship Id="rId20" Target="../media/image172.png" Type="http://schemas.openxmlformats.org/officeDocument/2006/relationships/image"/><Relationship Id="rId21" Target="../media/image173.png" Type="http://schemas.openxmlformats.org/officeDocument/2006/relationships/image"/><Relationship Id="rId22" Target="../media/image174.png" Type="http://schemas.openxmlformats.org/officeDocument/2006/relationships/image"/><Relationship Id="rId23" Target="../media/image175.png" Type="http://schemas.openxmlformats.org/officeDocument/2006/relationships/image"/><Relationship Id="rId24" Target="../media/image176.png" Type="http://schemas.openxmlformats.org/officeDocument/2006/relationships/image"/><Relationship Id="rId25" Target="../media/image177.png" Type="http://schemas.openxmlformats.org/officeDocument/2006/relationships/image"/><Relationship Id="rId26" Target="../media/image178.png" Type="http://schemas.openxmlformats.org/officeDocument/2006/relationships/image"/><Relationship Id="rId27" Target="../media/image179.png" Type="http://schemas.openxmlformats.org/officeDocument/2006/relationships/image"/><Relationship Id="rId28" Target="../media/image180.png" Type="http://schemas.openxmlformats.org/officeDocument/2006/relationships/image"/><Relationship Id="rId29" Target="../media/image181.png" Type="http://schemas.openxmlformats.org/officeDocument/2006/relationships/image"/><Relationship Id="rId3" Target="../media/image155.png" Type="http://schemas.openxmlformats.org/officeDocument/2006/relationships/image"/><Relationship Id="rId30" Target="../media/image182.png" Type="http://schemas.openxmlformats.org/officeDocument/2006/relationships/image"/><Relationship Id="rId31" Target="../media/image183.png" Type="http://schemas.openxmlformats.org/officeDocument/2006/relationships/image"/><Relationship Id="rId32" Target="../media/image184.png" Type="http://schemas.openxmlformats.org/officeDocument/2006/relationships/image"/><Relationship Id="rId33" Target="../media/image185.png" Type="http://schemas.openxmlformats.org/officeDocument/2006/relationships/image"/><Relationship Id="rId34" Target="../media/image186.png" Type="http://schemas.openxmlformats.org/officeDocument/2006/relationships/image"/><Relationship Id="rId35" Target="../media/image187.svg" Type="http://schemas.openxmlformats.org/officeDocument/2006/relationships/image"/><Relationship Id="rId36" Target="../media/image188.png" Type="http://schemas.openxmlformats.org/officeDocument/2006/relationships/image"/><Relationship Id="rId37" Target="../media/image189.png" Type="http://schemas.openxmlformats.org/officeDocument/2006/relationships/image"/><Relationship Id="rId38" Target="tel:+27(0)213006895" TargetMode="External" Type="http://schemas.openxmlformats.org/officeDocument/2006/relationships/hyperlink"/><Relationship Id="rId39" Target="tel:+27(0)213006895" TargetMode="External" Type="http://schemas.openxmlformats.org/officeDocument/2006/relationships/hyperlink"/><Relationship Id="rId4" Target="../media/image156.png" Type="http://schemas.openxmlformats.org/officeDocument/2006/relationships/image"/><Relationship Id="rId40" Target="https://lyonsecurity.wixsite.com/security" TargetMode="External" Type="http://schemas.openxmlformats.org/officeDocument/2006/relationships/hyperlink"/><Relationship Id="rId41" Target="mailto:admin@lyonsecurity.co.za" TargetMode="External" Type="http://schemas.openxmlformats.org/officeDocument/2006/relationships/hyperlink"/><Relationship Id="rId5" Target="../media/image157.png" Type="http://schemas.openxmlformats.org/officeDocument/2006/relationships/image"/><Relationship Id="rId6" Target="../media/image158.png" Type="http://schemas.openxmlformats.org/officeDocument/2006/relationships/image"/><Relationship Id="rId7" Target="../media/image159.png" Type="http://schemas.openxmlformats.org/officeDocument/2006/relationships/image"/><Relationship Id="rId8" Target="../media/image160.png" Type="http://schemas.openxmlformats.org/officeDocument/2006/relationships/image"/><Relationship Id="rId9" Target="../media/image161.png" Type="http://schemas.openxmlformats.org/officeDocument/2006/relationships/image"/></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22.png" Type="http://schemas.openxmlformats.org/officeDocument/2006/relationships/image"/><Relationship Id="rId11" Target="../media/image13.png" Type="http://schemas.openxmlformats.org/officeDocument/2006/relationships/image"/><Relationship Id="rId12" Target="slide12.xml" Type="http://schemas.openxmlformats.org/officeDocument/2006/relationships/slide"/><Relationship Id="rId13" Target="slide13.xml" Type="http://schemas.openxmlformats.org/officeDocument/2006/relationships/slide"/><Relationship Id="rId14" Target="slide14.xml" Type="http://schemas.openxmlformats.org/officeDocument/2006/relationships/slide"/><Relationship Id="rId15" Target="slide2.xml" Type="http://schemas.openxmlformats.org/officeDocument/2006/relationships/slide"/><Relationship Id="rId16" Target="slide3.xml" Type="http://schemas.openxmlformats.org/officeDocument/2006/relationships/slide"/><Relationship Id="rId17" Target="slide4.xml" Type="http://schemas.openxmlformats.org/officeDocument/2006/relationships/slide"/><Relationship Id="rId18" Target="slide5.xml" Type="http://schemas.openxmlformats.org/officeDocument/2006/relationships/slide"/><Relationship Id="rId19" Target="slide6.xml" Type="http://schemas.openxmlformats.org/officeDocument/2006/relationships/slide"/><Relationship Id="rId2" Target="../media/image14.png" Type="http://schemas.openxmlformats.org/officeDocument/2006/relationships/image"/><Relationship Id="rId20" Target="slide7.xml" Type="http://schemas.openxmlformats.org/officeDocument/2006/relationships/slide"/><Relationship Id="rId21" Target="slide8.xml" Type="http://schemas.openxmlformats.org/officeDocument/2006/relationships/slide"/><Relationship Id="rId22" Target="slide9.xml" Type="http://schemas.openxmlformats.org/officeDocument/2006/relationships/slide"/><Relationship Id="rId23" Target="slide10.xml" Type="http://schemas.openxmlformats.org/officeDocument/2006/relationships/slide"/><Relationship Id="rId24" Target="slide11.xml" Type="http://schemas.openxmlformats.org/officeDocument/2006/relationships/slide"/><Relationship Id="rId3" Target="../media/image15.png" Type="http://schemas.openxmlformats.org/officeDocument/2006/relationships/image"/><Relationship Id="rId4" Target="../media/image16.png" Type="http://schemas.openxmlformats.org/officeDocument/2006/relationships/image"/><Relationship Id="rId5" Target="../media/image17.png" Type="http://schemas.openxmlformats.org/officeDocument/2006/relationships/image"/><Relationship Id="rId6" Target="../media/image18.png" Type="http://schemas.openxmlformats.org/officeDocument/2006/relationships/image"/><Relationship Id="rId7" Target="../media/image19.png" Type="http://schemas.openxmlformats.org/officeDocument/2006/relationships/image"/><Relationship Id="rId8" Target="../media/image20.png" Type="http://schemas.openxmlformats.org/officeDocument/2006/relationships/image"/><Relationship Id="rId9" Target="../media/image21.pn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31.png" Type="http://schemas.openxmlformats.org/officeDocument/2006/relationships/image"/><Relationship Id="rId11" Target="../media/image13.png" Type="http://schemas.openxmlformats.org/officeDocument/2006/relationships/image"/><Relationship Id="rId12" Target="https://www.psira.co.za/" TargetMode="External" Type="http://schemas.openxmlformats.org/officeDocument/2006/relationships/hyperlink"/><Relationship Id="rId13" Target="https://www.psira.co.za/" TargetMode="External" Type="http://schemas.openxmlformats.org/officeDocument/2006/relationships/hyperlink"/><Relationship Id="rId14" Target="https://www.psira.co.za/" TargetMode="External" Type="http://schemas.openxmlformats.org/officeDocument/2006/relationships/hyperlink"/><Relationship Id="rId2" Target="../media/image23.png" Type="http://schemas.openxmlformats.org/officeDocument/2006/relationships/image"/><Relationship Id="rId3" Target="../media/image24.png" Type="http://schemas.openxmlformats.org/officeDocument/2006/relationships/image"/><Relationship Id="rId4" Target="../media/image25.png" Type="http://schemas.openxmlformats.org/officeDocument/2006/relationships/image"/><Relationship Id="rId5" Target="../media/image26.png" Type="http://schemas.openxmlformats.org/officeDocument/2006/relationships/image"/><Relationship Id="rId6" Target="../media/image27.png" Type="http://schemas.openxmlformats.org/officeDocument/2006/relationships/image"/><Relationship Id="rId7" Target="../media/image28.png" Type="http://schemas.openxmlformats.org/officeDocument/2006/relationships/image"/><Relationship Id="rId8" Target="../media/image29.png" Type="http://schemas.openxmlformats.org/officeDocument/2006/relationships/image"/><Relationship Id="rId9" Target="../media/image30.png" Type="http://schemas.openxmlformats.org/officeDocument/2006/relationships/image"/></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40.png" Type="http://schemas.openxmlformats.org/officeDocument/2006/relationships/image"/><Relationship Id="rId11" Target="../media/image41.png" Type="http://schemas.openxmlformats.org/officeDocument/2006/relationships/image"/><Relationship Id="rId2" Target="../media/image32.png" Type="http://schemas.openxmlformats.org/officeDocument/2006/relationships/image"/><Relationship Id="rId3" Target="../media/image33.png" Type="http://schemas.openxmlformats.org/officeDocument/2006/relationships/image"/><Relationship Id="rId4" Target="../media/image34.png" Type="http://schemas.openxmlformats.org/officeDocument/2006/relationships/image"/><Relationship Id="rId5" Target="../media/image35.png" Type="http://schemas.openxmlformats.org/officeDocument/2006/relationships/image"/><Relationship Id="rId6" Target="../media/image36.png" Type="http://schemas.openxmlformats.org/officeDocument/2006/relationships/image"/><Relationship Id="rId7" Target="../media/image37.jpeg" Type="http://schemas.openxmlformats.org/officeDocument/2006/relationships/image"/><Relationship Id="rId8" Target="../media/image38.png" Type="http://schemas.openxmlformats.org/officeDocument/2006/relationships/image"/><Relationship Id="rId9" Target="../media/image39.png" Type="http://schemas.openxmlformats.org/officeDocument/2006/relationships/image"/></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50.png" Type="http://schemas.openxmlformats.org/officeDocument/2006/relationships/image"/><Relationship Id="rId11" Target="../media/image51.png" Type="http://schemas.openxmlformats.org/officeDocument/2006/relationships/image"/><Relationship Id="rId12" Target="../media/image52.png" Type="http://schemas.openxmlformats.org/officeDocument/2006/relationships/image"/><Relationship Id="rId13" Target="../media/image53.png" Type="http://schemas.openxmlformats.org/officeDocument/2006/relationships/image"/><Relationship Id="rId14" Target="../media/image54.png" Type="http://schemas.openxmlformats.org/officeDocument/2006/relationships/image"/><Relationship Id="rId15" Target="../media/image55.png" Type="http://schemas.openxmlformats.org/officeDocument/2006/relationships/image"/><Relationship Id="rId16" Target="../media/image56.png" Type="http://schemas.openxmlformats.org/officeDocument/2006/relationships/image"/><Relationship Id="rId2" Target="../media/image42.png" Type="http://schemas.openxmlformats.org/officeDocument/2006/relationships/image"/><Relationship Id="rId3" Target="../media/image43.png" Type="http://schemas.openxmlformats.org/officeDocument/2006/relationships/image"/><Relationship Id="rId4" Target="../media/image44.png" Type="http://schemas.openxmlformats.org/officeDocument/2006/relationships/image"/><Relationship Id="rId5" Target="../media/image45.jpeg" Type="http://schemas.openxmlformats.org/officeDocument/2006/relationships/image"/><Relationship Id="rId6" Target="../media/image46.png" Type="http://schemas.openxmlformats.org/officeDocument/2006/relationships/image"/><Relationship Id="rId7" Target="../media/image47.png" Type="http://schemas.openxmlformats.org/officeDocument/2006/relationships/image"/><Relationship Id="rId8" Target="../media/image48.png" Type="http://schemas.openxmlformats.org/officeDocument/2006/relationships/image"/><Relationship Id="rId9" Target="../media/image49.png" Type="http://schemas.openxmlformats.org/officeDocument/2006/relationships/image"/></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65.png" Type="http://schemas.openxmlformats.org/officeDocument/2006/relationships/image"/><Relationship Id="rId11" Target="../media/image66.png" Type="http://schemas.openxmlformats.org/officeDocument/2006/relationships/image"/><Relationship Id="rId2" Target="../media/image57.png" Type="http://schemas.openxmlformats.org/officeDocument/2006/relationships/image"/><Relationship Id="rId3" Target="../media/image58.png" Type="http://schemas.openxmlformats.org/officeDocument/2006/relationships/image"/><Relationship Id="rId4" Target="../media/image59.png" Type="http://schemas.openxmlformats.org/officeDocument/2006/relationships/image"/><Relationship Id="rId5" Target="../media/image60.png" Type="http://schemas.openxmlformats.org/officeDocument/2006/relationships/image"/><Relationship Id="rId6" Target="../media/image61.png" Type="http://schemas.openxmlformats.org/officeDocument/2006/relationships/image"/><Relationship Id="rId7" Target="../media/image62.jpeg" Type="http://schemas.openxmlformats.org/officeDocument/2006/relationships/image"/><Relationship Id="rId8" Target="../media/image63.png" Type="http://schemas.openxmlformats.org/officeDocument/2006/relationships/image"/><Relationship Id="rId9" Target="../media/image64.png" Type="http://schemas.openxmlformats.org/officeDocument/2006/relationships/image"/></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74.png" Type="http://schemas.openxmlformats.org/officeDocument/2006/relationships/image"/><Relationship Id="rId11" Target="../media/image75.png" Type="http://schemas.openxmlformats.org/officeDocument/2006/relationships/image"/><Relationship Id="rId12" Target="../media/image76.png" Type="http://schemas.openxmlformats.org/officeDocument/2006/relationships/image"/><Relationship Id="rId13" Target="../media/image77.png" Type="http://schemas.openxmlformats.org/officeDocument/2006/relationships/image"/><Relationship Id="rId14" Target="../media/image78.png" Type="http://schemas.openxmlformats.org/officeDocument/2006/relationships/image"/><Relationship Id="rId15" Target="../media/image79.png" Type="http://schemas.openxmlformats.org/officeDocument/2006/relationships/image"/><Relationship Id="rId16" Target="../media/image80.png" Type="http://schemas.openxmlformats.org/officeDocument/2006/relationships/image"/><Relationship Id="rId2" Target="../media/image42.png" Type="http://schemas.openxmlformats.org/officeDocument/2006/relationships/image"/><Relationship Id="rId3" Target="../media/image67.png" Type="http://schemas.openxmlformats.org/officeDocument/2006/relationships/image"/><Relationship Id="rId4" Target="../media/image68.png" Type="http://schemas.openxmlformats.org/officeDocument/2006/relationships/image"/><Relationship Id="rId5" Target="../media/image69.jpeg" Type="http://schemas.openxmlformats.org/officeDocument/2006/relationships/image"/><Relationship Id="rId6" Target="../media/image70.png" Type="http://schemas.openxmlformats.org/officeDocument/2006/relationships/image"/><Relationship Id="rId7" Target="../media/image71.png" Type="http://schemas.openxmlformats.org/officeDocument/2006/relationships/image"/><Relationship Id="rId8" Target="../media/image72.png" Type="http://schemas.openxmlformats.org/officeDocument/2006/relationships/image"/><Relationship Id="rId9" Target="../media/image73.png" Type="http://schemas.openxmlformats.org/officeDocument/2006/relationships/image"/></Relationships>
</file>

<file path=ppt/slides/_rels/slide8.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87.png" Type="http://schemas.openxmlformats.org/officeDocument/2006/relationships/image"/><Relationship Id="rId11" Target="../media/image88.png" Type="http://schemas.openxmlformats.org/officeDocument/2006/relationships/image"/><Relationship Id="rId12" Target="../media/image13.png" Type="http://schemas.openxmlformats.org/officeDocument/2006/relationships/image"/><Relationship Id="rId2" Target="../media/image57.png" Type="http://schemas.openxmlformats.org/officeDocument/2006/relationships/image"/><Relationship Id="rId3" Target="../media/image58.png" Type="http://schemas.openxmlformats.org/officeDocument/2006/relationships/image"/><Relationship Id="rId4" Target="../media/image81.png" Type="http://schemas.openxmlformats.org/officeDocument/2006/relationships/image"/><Relationship Id="rId5" Target="../media/image82.png" Type="http://schemas.openxmlformats.org/officeDocument/2006/relationships/image"/><Relationship Id="rId6" Target="../media/image83.png" Type="http://schemas.openxmlformats.org/officeDocument/2006/relationships/image"/><Relationship Id="rId7" Target="../media/image84.png" Type="http://schemas.openxmlformats.org/officeDocument/2006/relationships/image"/><Relationship Id="rId8" Target="../media/image85.jpeg" Type="http://schemas.openxmlformats.org/officeDocument/2006/relationships/image"/><Relationship Id="rId9" Target="../media/image86.png" Type="http://schemas.openxmlformats.org/officeDocument/2006/relationships/image"/></Relationships>
</file>

<file path=ppt/slides/_rels/slide9.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2.png" Type="http://schemas.openxmlformats.org/officeDocument/2006/relationships/image"/><Relationship Id="rId3" Target="../media/image89.png" Type="http://schemas.openxmlformats.org/officeDocument/2006/relationships/image"/><Relationship Id="rId4" Target="../media/image90.png" Type="http://schemas.openxmlformats.org/officeDocument/2006/relationships/image"/><Relationship Id="rId5" Target="../media/image91.jpeg" Type="http://schemas.openxmlformats.org/officeDocument/2006/relationships/image"/><Relationship Id="rId6" Target="../media/image92.png" Type="http://schemas.openxmlformats.org/officeDocument/2006/relationships/image"/><Relationship Id="rId7" Target="../media/image93.png" Type="http://schemas.openxmlformats.org/officeDocument/2006/relationships/image"/><Relationship Id="rId8" Target="../media/image94.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63503" y="-63503"/>
            <a:ext cx="7683503" cy="10814590"/>
            <a:chOff x="0" y="0"/>
            <a:chExt cx="7683500" cy="10814596"/>
          </a:xfrm>
        </p:grpSpPr>
        <p:sp>
          <p:nvSpPr>
            <p:cNvPr name="Freeform 3" id="3"/>
            <p:cNvSpPr/>
            <p:nvPr/>
          </p:nvSpPr>
          <p:spPr>
            <a:xfrm flipH="false" flipV="false" rot="0">
              <a:off x="63500" y="63500"/>
              <a:ext cx="7555992" cy="10687558"/>
            </a:xfrm>
            <a:custGeom>
              <a:avLst/>
              <a:gdLst/>
              <a:ahLst/>
              <a:cxnLst/>
              <a:rect r="r" b="b" t="t" l="l"/>
              <a:pathLst>
                <a:path h="10687558" w="7555992">
                  <a:moveTo>
                    <a:pt x="0" y="0"/>
                  </a:moveTo>
                  <a:lnTo>
                    <a:pt x="0" y="10687558"/>
                  </a:lnTo>
                  <a:lnTo>
                    <a:pt x="7555992" y="10687558"/>
                  </a:lnTo>
                  <a:lnTo>
                    <a:pt x="7555992" y="0"/>
                  </a:lnTo>
                  <a:close/>
                </a:path>
              </a:pathLst>
            </a:custGeom>
            <a:solidFill>
              <a:srgbClr val="FFFFFF"/>
            </a:solidFill>
          </p:spPr>
        </p:sp>
        <p:sp>
          <p:nvSpPr>
            <p:cNvPr name="Freeform 4" id="4"/>
            <p:cNvSpPr/>
            <p:nvPr/>
          </p:nvSpPr>
          <p:spPr>
            <a:xfrm flipH="false" flipV="false" rot="0">
              <a:off x="63500" y="63500"/>
              <a:ext cx="7555992" cy="10687558"/>
            </a:xfrm>
            <a:custGeom>
              <a:avLst/>
              <a:gdLst/>
              <a:ahLst/>
              <a:cxnLst/>
              <a:rect r="r" b="b" t="t" l="l"/>
              <a:pathLst>
                <a:path h="10687558" w="7555992">
                  <a:moveTo>
                    <a:pt x="0" y="0"/>
                  </a:moveTo>
                  <a:lnTo>
                    <a:pt x="0" y="10687558"/>
                  </a:lnTo>
                  <a:lnTo>
                    <a:pt x="7555992" y="10687558"/>
                  </a:lnTo>
                  <a:lnTo>
                    <a:pt x="7555992" y="0"/>
                  </a:lnTo>
                  <a:close/>
                </a:path>
              </a:pathLst>
            </a:custGeom>
            <a:solidFill>
              <a:srgbClr val="FFFFFF"/>
            </a:solidFill>
          </p:spPr>
        </p:sp>
      </p:grpSp>
      <p:sp>
        <p:nvSpPr>
          <p:cNvPr name="Freeform 5" id="5"/>
          <p:cNvSpPr/>
          <p:nvPr/>
        </p:nvSpPr>
        <p:spPr>
          <a:xfrm flipH="false" flipV="false" rot="0">
            <a:off x="0" y="0"/>
            <a:ext cx="7556497" cy="10680697"/>
          </a:xfrm>
          <a:custGeom>
            <a:avLst/>
            <a:gdLst/>
            <a:ahLst/>
            <a:cxnLst/>
            <a:rect r="r" b="b" t="t" l="l"/>
            <a:pathLst>
              <a:path h="10680697" w="7556497">
                <a:moveTo>
                  <a:pt x="0" y="0"/>
                </a:moveTo>
                <a:lnTo>
                  <a:pt x="7556497" y="0"/>
                </a:lnTo>
                <a:lnTo>
                  <a:pt x="7556497" y="10680697"/>
                </a:lnTo>
                <a:lnTo>
                  <a:pt x="0" y="10680697"/>
                </a:lnTo>
                <a:lnTo>
                  <a:pt x="0" y="0"/>
                </a:lnTo>
                <a:close/>
              </a:path>
            </a:pathLst>
          </a:custGeom>
          <a:blipFill>
            <a:blip r:embed="rId2"/>
            <a:stretch>
              <a:fillRect l="0" t="0" r="0" b="0"/>
            </a:stretch>
          </a:blipFill>
        </p:spPr>
      </p:sp>
      <p:sp>
        <p:nvSpPr>
          <p:cNvPr name="Freeform 6" id="6"/>
          <p:cNvSpPr/>
          <p:nvPr/>
        </p:nvSpPr>
        <p:spPr>
          <a:xfrm flipH="false" flipV="false" rot="0">
            <a:off x="0" y="0"/>
            <a:ext cx="7556497" cy="10680697"/>
          </a:xfrm>
          <a:custGeom>
            <a:avLst/>
            <a:gdLst/>
            <a:ahLst/>
            <a:cxnLst/>
            <a:rect r="r" b="b" t="t" l="l"/>
            <a:pathLst>
              <a:path h="10680697" w="7556497">
                <a:moveTo>
                  <a:pt x="0" y="0"/>
                </a:moveTo>
                <a:lnTo>
                  <a:pt x="7556497" y="0"/>
                </a:lnTo>
                <a:lnTo>
                  <a:pt x="7556497" y="10680697"/>
                </a:lnTo>
                <a:lnTo>
                  <a:pt x="0" y="10680697"/>
                </a:lnTo>
                <a:lnTo>
                  <a:pt x="0" y="0"/>
                </a:lnTo>
                <a:close/>
              </a:path>
            </a:pathLst>
          </a:custGeom>
          <a:blipFill>
            <a:blip r:embed="rId2"/>
            <a:stretch>
              <a:fillRect l="0" t="0" r="0" b="0"/>
            </a:stretch>
          </a:blipFill>
        </p:spPr>
      </p:sp>
      <p:sp>
        <p:nvSpPr>
          <p:cNvPr name="Freeform 7" id="7"/>
          <p:cNvSpPr/>
          <p:nvPr/>
        </p:nvSpPr>
        <p:spPr>
          <a:xfrm flipH="false" flipV="false" rot="0">
            <a:off x="0" y="0"/>
            <a:ext cx="7556497" cy="2781300"/>
          </a:xfrm>
          <a:custGeom>
            <a:avLst/>
            <a:gdLst/>
            <a:ahLst/>
            <a:cxnLst/>
            <a:rect r="r" b="b" t="t" l="l"/>
            <a:pathLst>
              <a:path h="2781300" w="7556497">
                <a:moveTo>
                  <a:pt x="0" y="0"/>
                </a:moveTo>
                <a:lnTo>
                  <a:pt x="7556497" y="0"/>
                </a:lnTo>
                <a:lnTo>
                  <a:pt x="7556497" y="2781300"/>
                </a:lnTo>
                <a:lnTo>
                  <a:pt x="0" y="2781300"/>
                </a:lnTo>
                <a:lnTo>
                  <a:pt x="0" y="0"/>
                </a:lnTo>
                <a:close/>
              </a:path>
            </a:pathLst>
          </a:custGeom>
          <a:blipFill>
            <a:blip r:embed="rId3"/>
            <a:stretch>
              <a:fillRect l="0" t="0" r="0" b="0"/>
            </a:stretch>
          </a:blipFill>
        </p:spPr>
      </p:sp>
      <p:sp>
        <p:nvSpPr>
          <p:cNvPr name="Freeform 8" id="8"/>
          <p:cNvSpPr/>
          <p:nvPr/>
        </p:nvSpPr>
        <p:spPr>
          <a:xfrm flipH="false" flipV="false" rot="0">
            <a:off x="0" y="0"/>
            <a:ext cx="3492503" cy="3174997"/>
          </a:xfrm>
          <a:custGeom>
            <a:avLst/>
            <a:gdLst/>
            <a:ahLst/>
            <a:cxnLst/>
            <a:rect r="r" b="b" t="t" l="l"/>
            <a:pathLst>
              <a:path h="3174997" w="3492503">
                <a:moveTo>
                  <a:pt x="0" y="0"/>
                </a:moveTo>
                <a:lnTo>
                  <a:pt x="3492503" y="0"/>
                </a:lnTo>
                <a:lnTo>
                  <a:pt x="3492503" y="3174997"/>
                </a:lnTo>
                <a:lnTo>
                  <a:pt x="0" y="3174997"/>
                </a:lnTo>
                <a:lnTo>
                  <a:pt x="0" y="0"/>
                </a:lnTo>
                <a:close/>
              </a:path>
            </a:pathLst>
          </a:custGeom>
          <a:blipFill>
            <a:blip r:embed="rId4"/>
            <a:stretch>
              <a:fillRect l="0" t="0" r="0" b="0"/>
            </a:stretch>
          </a:blipFill>
        </p:spPr>
      </p:sp>
      <p:sp>
        <p:nvSpPr>
          <p:cNvPr name="Freeform 9" id="9"/>
          <p:cNvSpPr/>
          <p:nvPr/>
        </p:nvSpPr>
        <p:spPr>
          <a:xfrm flipH="false" flipV="false" rot="0">
            <a:off x="1828800" y="8267700"/>
            <a:ext cx="3898897" cy="2400300"/>
          </a:xfrm>
          <a:custGeom>
            <a:avLst/>
            <a:gdLst/>
            <a:ahLst/>
            <a:cxnLst/>
            <a:rect r="r" b="b" t="t" l="l"/>
            <a:pathLst>
              <a:path h="2400300" w="3898897">
                <a:moveTo>
                  <a:pt x="0" y="0"/>
                </a:moveTo>
                <a:lnTo>
                  <a:pt x="3898897" y="0"/>
                </a:lnTo>
                <a:lnTo>
                  <a:pt x="3898897" y="2400300"/>
                </a:lnTo>
                <a:lnTo>
                  <a:pt x="0" y="2400300"/>
                </a:lnTo>
                <a:lnTo>
                  <a:pt x="0" y="0"/>
                </a:lnTo>
                <a:close/>
              </a:path>
            </a:pathLst>
          </a:custGeom>
          <a:blipFill>
            <a:blip r:embed="rId5"/>
            <a:stretch>
              <a:fillRect l="0" t="0" r="0" b="0"/>
            </a:stretch>
          </a:blipFill>
        </p:spPr>
      </p:sp>
      <p:sp>
        <p:nvSpPr>
          <p:cNvPr name="Freeform 10" id="10"/>
          <p:cNvSpPr/>
          <p:nvPr/>
        </p:nvSpPr>
        <p:spPr>
          <a:xfrm flipH="false" flipV="false" rot="0">
            <a:off x="0" y="7467600"/>
            <a:ext cx="7556497" cy="1435103"/>
          </a:xfrm>
          <a:custGeom>
            <a:avLst/>
            <a:gdLst/>
            <a:ahLst/>
            <a:cxnLst/>
            <a:rect r="r" b="b" t="t" l="l"/>
            <a:pathLst>
              <a:path h="1435103" w="7556497">
                <a:moveTo>
                  <a:pt x="0" y="0"/>
                </a:moveTo>
                <a:lnTo>
                  <a:pt x="7556497" y="0"/>
                </a:lnTo>
                <a:lnTo>
                  <a:pt x="7556497" y="1435103"/>
                </a:lnTo>
                <a:lnTo>
                  <a:pt x="0" y="1435103"/>
                </a:lnTo>
                <a:lnTo>
                  <a:pt x="0" y="0"/>
                </a:lnTo>
                <a:close/>
              </a:path>
            </a:pathLst>
          </a:custGeom>
          <a:blipFill>
            <a:blip r:embed="rId6"/>
            <a:stretch>
              <a:fillRect l="0" t="0" r="0" b="0"/>
            </a:stretch>
          </a:blipFill>
        </p:spPr>
      </p:sp>
      <p:sp>
        <p:nvSpPr>
          <p:cNvPr name="Freeform 11" id="11"/>
          <p:cNvSpPr/>
          <p:nvPr/>
        </p:nvSpPr>
        <p:spPr>
          <a:xfrm flipH="false" flipV="false" rot="0">
            <a:off x="5295900" y="7454903"/>
            <a:ext cx="2247900" cy="3225803"/>
          </a:xfrm>
          <a:custGeom>
            <a:avLst/>
            <a:gdLst/>
            <a:ahLst/>
            <a:cxnLst/>
            <a:rect r="r" b="b" t="t" l="l"/>
            <a:pathLst>
              <a:path h="3225803" w="2247900">
                <a:moveTo>
                  <a:pt x="0" y="0"/>
                </a:moveTo>
                <a:lnTo>
                  <a:pt x="2247900" y="0"/>
                </a:lnTo>
                <a:lnTo>
                  <a:pt x="2247900" y="3225803"/>
                </a:lnTo>
                <a:lnTo>
                  <a:pt x="0" y="3225803"/>
                </a:lnTo>
                <a:lnTo>
                  <a:pt x="0" y="0"/>
                </a:lnTo>
                <a:close/>
              </a:path>
            </a:pathLst>
          </a:custGeom>
          <a:blipFill>
            <a:blip r:embed="rId7"/>
            <a:stretch>
              <a:fillRect l="0" t="0" r="0" b="0"/>
            </a:stretch>
          </a:blipFill>
        </p:spPr>
      </p:sp>
      <p:sp>
        <p:nvSpPr>
          <p:cNvPr name="Freeform 12" id="12"/>
          <p:cNvSpPr/>
          <p:nvPr/>
        </p:nvSpPr>
        <p:spPr>
          <a:xfrm flipH="false" flipV="false" rot="0">
            <a:off x="6934200" y="7924800"/>
            <a:ext cx="609600" cy="1092203"/>
          </a:xfrm>
          <a:custGeom>
            <a:avLst/>
            <a:gdLst/>
            <a:ahLst/>
            <a:cxnLst/>
            <a:rect r="r" b="b" t="t" l="l"/>
            <a:pathLst>
              <a:path h="1092203" w="609600">
                <a:moveTo>
                  <a:pt x="0" y="0"/>
                </a:moveTo>
                <a:lnTo>
                  <a:pt x="609600" y="0"/>
                </a:lnTo>
                <a:lnTo>
                  <a:pt x="609600" y="1092203"/>
                </a:lnTo>
                <a:lnTo>
                  <a:pt x="0" y="1092203"/>
                </a:lnTo>
                <a:lnTo>
                  <a:pt x="0" y="0"/>
                </a:lnTo>
                <a:close/>
              </a:path>
            </a:pathLst>
          </a:custGeom>
          <a:blipFill>
            <a:blip r:embed="rId8"/>
            <a:stretch>
              <a:fillRect l="0" t="0" r="0" b="0"/>
            </a:stretch>
          </a:blipFill>
        </p:spPr>
      </p:sp>
      <p:sp>
        <p:nvSpPr>
          <p:cNvPr name="Freeform 13" id="13"/>
          <p:cNvSpPr/>
          <p:nvPr/>
        </p:nvSpPr>
        <p:spPr>
          <a:xfrm flipH="false" flipV="false" rot="0">
            <a:off x="2679697" y="1079497"/>
            <a:ext cx="4876800" cy="5079997"/>
          </a:xfrm>
          <a:custGeom>
            <a:avLst/>
            <a:gdLst/>
            <a:ahLst/>
            <a:cxnLst/>
            <a:rect r="r" b="b" t="t" l="l"/>
            <a:pathLst>
              <a:path h="5079997" w="4876800">
                <a:moveTo>
                  <a:pt x="0" y="0"/>
                </a:moveTo>
                <a:lnTo>
                  <a:pt x="4876800" y="0"/>
                </a:lnTo>
                <a:lnTo>
                  <a:pt x="4876800" y="5079997"/>
                </a:lnTo>
                <a:lnTo>
                  <a:pt x="0" y="5079997"/>
                </a:lnTo>
                <a:lnTo>
                  <a:pt x="0" y="0"/>
                </a:lnTo>
                <a:close/>
              </a:path>
            </a:pathLst>
          </a:custGeom>
          <a:blipFill>
            <a:blip r:embed="rId9"/>
            <a:stretch>
              <a:fillRect l="0" t="0" r="0" b="0"/>
            </a:stretch>
          </a:blipFill>
        </p:spPr>
      </p:sp>
      <p:grpSp>
        <p:nvGrpSpPr>
          <p:cNvPr name="Group 14" id="14"/>
          <p:cNvGrpSpPr>
            <a:grpSpLocks noChangeAspect="true"/>
          </p:cNvGrpSpPr>
          <p:nvPr/>
        </p:nvGrpSpPr>
        <p:grpSpPr>
          <a:xfrm rot="0">
            <a:off x="3052505" y="1301086"/>
            <a:ext cx="4320054" cy="4320054"/>
            <a:chOff x="0" y="0"/>
            <a:chExt cx="5760072" cy="5760072"/>
          </a:xfrm>
        </p:grpSpPr>
        <p:sp>
          <p:nvSpPr>
            <p:cNvPr name="Freeform 15" id="15"/>
            <p:cNvSpPr/>
            <p:nvPr/>
          </p:nvSpPr>
          <p:spPr>
            <a:xfrm flipH="false" flipV="false" rot="0">
              <a:off x="0" y="0"/>
              <a:ext cx="5760085" cy="5760085"/>
            </a:xfrm>
            <a:custGeom>
              <a:avLst/>
              <a:gdLst/>
              <a:ahLst/>
              <a:cxnLst/>
              <a:rect r="r" b="b" t="t" l="l"/>
              <a:pathLst>
                <a:path h="5760085" w="5760085">
                  <a:moveTo>
                    <a:pt x="2878328" y="0"/>
                  </a:moveTo>
                  <a:cubicBezTo>
                    <a:pt x="1288542" y="889"/>
                    <a:pt x="0" y="1290066"/>
                    <a:pt x="0" y="2880106"/>
                  </a:cubicBezTo>
                  <a:cubicBezTo>
                    <a:pt x="0" y="4470654"/>
                    <a:pt x="1289431" y="5760085"/>
                    <a:pt x="2880106" y="5760085"/>
                  </a:cubicBezTo>
                  <a:cubicBezTo>
                    <a:pt x="4470781" y="5760085"/>
                    <a:pt x="5760085" y="4470527"/>
                    <a:pt x="5760085" y="2880106"/>
                  </a:cubicBezTo>
                  <a:cubicBezTo>
                    <a:pt x="5760085" y="1290193"/>
                    <a:pt x="4471543" y="889"/>
                    <a:pt x="2881884" y="0"/>
                  </a:cubicBezTo>
                  <a:close/>
                </a:path>
              </a:pathLst>
            </a:custGeom>
            <a:blipFill>
              <a:blip r:embed="rId10"/>
              <a:stretch>
                <a:fillRect l="-16666" t="0" r="-16834" b="-15"/>
              </a:stretch>
            </a:blipFill>
          </p:spPr>
        </p:sp>
      </p:grpSp>
      <p:sp>
        <p:nvSpPr>
          <p:cNvPr name="Freeform 16" id="16"/>
          <p:cNvSpPr/>
          <p:nvPr/>
        </p:nvSpPr>
        <p:spPr>
          <a:xfrm flipH="false" flipV="false" rot="0">
            <a:off x="0" y="0"/>
            <a:ext cx="2933700" cy="3022597"/>
          </a:xfrm>
          <a:custGeom>
            <a:avLst/>
            <a:gdLst/>
            <a:ahLst/>
            <a:cxnLst/>
            <a:rect r="r" b="b" t="t" l="l"/>
            <a:pathLst>
              <a:path h="3022597" w="2933700">
                <a:moveTo>
                  <a:pt x="0" y="0"/>
                </a:moveTo>
                <a:lnTo>
                  <a:pt x="2933700" y="0"/>
                </a:lnTo>
                <a:lnTo>
                  <a:pt x="2933700" y="3022597"/>
                </a:lnTo>
                <a:lnTo>
                  <a:pt x="0" y="3022597"/>
                </a:lnTo>
                <a:lnTo>
                  <a:pt x="0" y="0"/>
                </a:lnTo>
                <a:close/>
              </a:path>
            </a:pathLst>
          </a:custGeom>
          <a:blipFill>
            <a:blip r:embed="rId11"/>
            <a:stretch>
              <a:fillRect l="0" t="0" r="0" b="0"/>
            </a:stretch>
          </a:blipFill>
        </p:spPr>
      </p:sp>
      <p:sp>
        <p:nvSpPr>
          <p:cNvPr name="Freeform 17" id="17"/>
          <p:cNvSpPr/>
          <p:nvPr/>
        </p:nvSpPr>
        <p:spPr>
          <a:xfrm flipH="false" flipV="false" rot="0">
            <a:off x="3187703" y="1473203"/>
            <a:ext cx="4000500" cy="4000500"/>
          </a:xfrm>
          <a:custGeom>
            <a:avLst/>
            <a:gdLst/>
            <a:ahLst/>
            <a:cxnLst/>
            <a:rect r="r" b="b" t="t" l="l"/>
            <a:pathLst>
              <a:path h="4000500" w="4000500">
                <a:moveTo>
                  <a:pt x="0" y="0"/>
                </a:moveTo>
                <a:lnTo>
                  <a:pt x="4000500" y="0"/>
                </a:lnTo>
                <a:lnTo>
                  <a:pt x="4000500" y="4000500"/>
                </a:lnTo>
                <a:lnTo>
                  <a:pt x="0" y="4000500"/>
                </a:lnTo>
                <a:lnTo>
                  <a:pt x="0" y="0"/>
                </a:lnTo>
                <a:close/>
              </a:path>
            </a:pathLst>
          </a:custGeom>
          <a:blipFill>
            <a:blip r:embed="rId12"/>
            <a:stretch>
              <a:fillRect l="0" t="0" r="0" b="0"/>
            </a:stretch>
          </a:blipFill>
        </p:spPr>
      </p:sp>
      <p:sp>
        <p:nvSpPr>
          <p:cNvPr name="Freeform 18" id="18"/>
          <p:cNvSpPr/>
          <p:nvPr/>
        </p:nvSpPr>
        <p:spPr>
          <a:xfrm flipH="false" flipV="false" rot="0">
            <a:off x="5336305" y="9388850"/>
            <a:ext cx="447304" cy="532952"/>
          </a:xfrm>
          <a:custGeom>
            <a:avLst/>
            <a:gdLst/>
            <a:ahLst/>
            <a:cxnLst/>
            <a:rect r="r" b="b" t="t" l="l"/>
            <a:pathLst>
              <a:path h="532952" w="447304">
                <a:moveTo>
                  <a:pt x="0" y="0"/>
                </a:moveTo>
                <a:lnTo>
                  <a:pt x="447304" y="0"/>
                </a:lnTo>
                <a:lnTo>
                  <a:pt x="447304" y="532952"/>
                </a:lnTo>
                <a:lnTo>
                  <a:pt x="0" y="532952"/>
                </a:lnTo>
                <a:lnTo>
                  <a:pt x="0" y="0"/>
                </a:lnTo>
                <a:close/>
              </a:path>
            </a:pathLst>
          </a:custGeom>
          <a:blipFill>
            <a:blip r:embed="rId13"/>
            <a:stretch>
              <a:fillRect l="0" t="0" r="0" b="0"/>
            </a:stretch>
          </a:blipFill>
        </p:spPr>
      </p:sp>
      <p:sp>
        <p:nvSpPr>
          <p:cNvPr name="Freeform 19" id="19"/>
          <p:cNvSpPr/>
          <p:nvPr/>
        </p:nvSpPr>
        <p:spPr>
          <a:xfrm flipH="false" flipV="false" rot="0">
            <a:off x="520837" y="186757"/>
            <a:ext cx="1684506" cy="2541041"/>
          </a:xfrm>
          <a:custGeom>
            <a:avLst/>
            <a:gdLst/>
            <a:ahLst/>
            <a:cxnLst/>
            <a:rect r="r" b="b" t="t" l="l"/>
            <a:pathLst>
              <a:path h="2541041" w="1684506">
                <a:moveTo>
                  <a:pt x="0" y="0"/>
                </a:moveTo>
                <a:lnTo>
                  <a:pt x="1684505" y="0"/>
                </a:lnTo>
                <a:lnTo>
                  <a:pt x="1684505" y="2541041"/>
                </a:lnTo>
                <a:lnTo>
                  <a:pt x="0" y="2541041"/>
                </a:lnTo>
                <a:lnTo>
                  <a:pt x="0" y="0"/>
                </a:lnTo>
                <a:close/>
              </a:path>
            </a:pathLst>
          </a:custGeom>
          <a:blipFill>
            <a:blip r:embed="rId14"/>
            <a:stretch>
              <a:fillRect l="0" t="0" r="0" b="0"/>
            </a:stretch>
          </a:blipFill>
        </p:spPr>
      </p:sp>
      <p:sp>
        <p:nvSpPr>
          <p:cNvPr name="TextBox 20" id="20"/>
          <p:cNvSpPr txBox="true"/>
          <p:nvPr/>
        </p:nvSpPr>
        <p:spPr>
          <a:xfrm rot="0">
            <a:off x="708279" y="6083437"/>
            <a:ext cx="3567484" cy="2171862"/>
          </a:xfrm>
          <a:prstGeom prst="rect">
            <a:avLst/>
          </a:prstGeom>
        </p:spPr>
        <p:txBody>
          <a:bodyPr anchor="t" rtlCol="false" tIns="0" lIns="0" bIns="0" rIns="0">
            <a:spAutoFit/>
          </a:bodyPr>
          <a:lstStyle/>
          <a:p>
            <a:pPr algn="just">
              <a:lnSpc>
                <a:spcPts val="5621"/>
              </a:lnSpc>
            </a:pPr>
            <a:r>
              <a:rPr lang="en-US" sz="5555">
                <a:solidFill>
                  <a:srgbClr val="A11010"/>
                </a:solidFill>
                <a:latin typeface="Poppins Medium"/>
              </a:rPr>
              <a:t>COMPANY PROFILE</a:t>
            </a:r>
          </a:p>
          <a:p>
            <a:pPr algn="just">
              <a:lnSpc>
                <a:spcPts val="4171"/>
              </a:lnSpc>
            </a:pPr>
          </a:p>
          <a:p>
            <a:pPr algn="l">
              <a:lnSpc>
                <a:spcPts val="4241"/>
              </a:lnSpc>
            </a:pPr>
            <a:r>
              <a:rPr lang="en-US" sz="1696">
                <a:solidFill>
                  <a:srgbClr val="000000"/>
                </a:solidFill>
                <a:latin typeface="Poppins"/>
              </a:rPr>
              <a:t>LYON Security Solutions (Pty) Ltd.</a:t>
            </a:r>
          </a:p>
        </p:txBody>
      </p:sp>
      <p:sp>
        <p:nvSpPr>
          <p:cNvPr name="TextBox 21" id="21"/>
          <p:cNvSpPr txBox="true"/>
          <p:nvPr/>
        </p:nvSpPr>
        <p:spPr>
          <a:xfrm rot="0">
            <a:off x="708279" y="8501482"/>
            <a:ext cx="3228280" cy="497767"/>
          </a:xfrm>
          <a:prstGeom prst="rect">
            <a:avLst/>
          </a:prstGeom>
        </p:spPr>
        <p:txBody>
          <a:bodyPr anchor="t" rtlCol="false" tIns="0" lIns="0" bIns="0" rIns="0">
            <a:spAutoFit/>
          </a:bodyPr>
          <a:lstStyle/>
          <a:p>
            <a:pPr algn="just">
              <a:lnSpc>
                <a:spcPts val="1873"/>
              </a:lnSpc>
            </a:pPr>
            <a:r>
              <a:rPr lang="en-US" sz="1396" spc="9">
                <a:solidFill>
                  <a:srgbClr val="000000"/>
                </a:solidFill>
                <a:latin typeface="Poppins"/>
              </a:rPr>
              <a:t>24 Gunners Circle, Epping Industria 1 Cape Town, South Africa</a:t>
            </a:r>
          </a:p>
        </p:txBody>
      </p:sp>
      <p:sp>
        <p:nvSpPr>
          <p:cNvPr name="TextBox 22" id="22"/>
          <p:cNvSpPr txBox="true"/>
          <p:nvPr/>
        </p:nvSpPr>
        <p:spPr>
          <a:xfrm rot="0">
            <a:off x="5872944" y="9401680"/>
            <a:ext cx="1176652" cy="730053"/>
          </a:xfrm>
          <a:prstGeom prst="rect">
            <a:avLst/>
          </a:prstGeom>
        </p:spPr>
        <p:txBody>
          <a:bodyPr anchor="t" rtlCol="false" tIns="0" lIns="0" bIns="0" rIns="0">
            <a:spAutoFit/>
          </a:bodyPr>
          <a:lstStyle/>
          <a:p>
            <a:pPr algn="l">
              <a:lnSpc>
                <a:spcPts val="5430"/>
              </a:lnSpc>
            </a:pPr>
            <a:r>
              <a:rPr lang="en-US" sz="3878">
                <a:solidFill>
                  <a:srgbClr val="FFFFFF"/>
                </a:solidFill>
                <a:latin typeface="Poppins Medium"/>
                <a:hlinkClick r:id="rId15" tooltip="https://lyonsecurity.wixsite.com/security"/>
              </a:rPr>
              <a:t>2023</a:t>
            </a:r>
          </a:p>
        </p:txBody>
      </p:sp>
      <p:sp>
        <p:nvSpPr>
          <p:cNvPr name="TextBox 23" id="23"/>
          <p:cNvSpPr txBox="true"/>
          <p:nvPr/>
        </p:nvSpPr>
        <p:spPr>
          <a:xfrm rot="0">
            <a:off x="4672689" y="9931803"/>
            <a:ext cx="2375535" cy="301133"/>
          </a:xfrm>
          <a:prstGeom prst="rect">
            <a:avLst/>
          </a:prstGeom>
        </p:spPr>
        <p:txBody>
          <a:bodyPr anchor="t" rtlCol="false" tIns="0" lIns="0" bIns="0" rIns="0">
            <a:spAutoFit/>
          </a:bodyPr>
          <a:lstStyle/>
          <a:p>
            <a:pPr algn="l">
              <a:lnSpc>
                <a:spcPts val="2235"/>
              </a:lnSpc>
            </a:pPr>
            <a:r>
              <a:rPr lang="en-US" sz="1596">
                <a:solidFill>
                  <a:srgbClr val="FFFFFF"/>
                </a:solidFill>
                <a:latin typeface="Poppins Medium"/>
                <a:hlinkClick r:id="rId16" tooltip="https://lyonsecurity.wixsite.com/security"/>
              </a:rPr>
              <a:t>www.lyonsecurity.co.za</a:t>
            </a:r>
          </a:p>
        </p:txBody>
      </p:sp>
      <p:sp>
        <p:nvSpPr>
          <p:cNvPr name="TextBox 24" id="24"/>
          <p:cNvSpPr txBox="true"/>
          <p:nvPr/>
        </p:nvSpPr>
        <p:spPr>
          <a:xfrm rot="0">
            <a:off x="708279" y="9242393"/>
            <a:ext cx="2307041" cy="532743"/>
          </a:xfrm>
          <a:prstGeom prst="rect">
            <a:avLst/>
          </a:prstGeom>
        </p:spPr>
        <p:txBody>
          <a:bodyPr anchor="t" rtlCol="false" tIns="0" lIns="0" bIns="0" rIns="0">
            <a:spAutoFit/>
          </a:bodyPr>
          <a:lstStyle/>
          <a:p>
            <a:pPr algn="just">
              <a:lnSpc>
                <a:spcPts val="2022"/>
              </a:lnSpc>
            </a:pPr>
            <a:r>
              <a:rPr lang="en-US" sz="1497">
                <a:solidFill>
                  <a:srgbClr val="000000"/>
                </a:solidFill>
                <a:latin typeface="Poppins"/>
              </a:rPr>
              <a:t>Reg No. 2017/064832/07 BBEE Level 1</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0" y="0"/>
            <a:ext cx="7556497" cy="10687593"/>
            <a:chOff x="0" y="0"/>
            <a:chExt cx="7556500" cy="10687596"/>
          </a:xfrm>
        </p:grpSpPr>
        <p:sp>
          <p:nvSpPr>
            <p:cNvPr name="Freeform 3" id="3"/>
            <p:cNvSpPr/>
            <p:nvPr/>
          </p:nvSpPr>
          <p:spPr>
            <a:xfrm flipH="false" flipV="false" rot="0">
              <a:off x="0" y="0"/>
              <a:ext cx="7555992" cy="10687558"/>
            </a:xfrm>
            <a:custGeom>
              <a:avLst/>
              <a:gdLst/>
              <a:ahLst/>
              <a:cxnLst/>
              <a:rect r="r" b="b" t="t" l="l"/>
              <a:pathLst>
                <a:path h="10687558" w="7555992">
                  <a:moveTo>
                    <a:pt x="0" y="0"/>
                  </a:moveTo>
                  <a:lnTo>
                    <a:pt x="0" y="10687558"/>
                  </a:lnTo>
                  <a:lnTo>
                    <a:pt x="7555992" y="10687558"/>
                  </a:lnTo>
                  <a:lnTo>
                    <a:pt x="7555992" y="0"/>
                  </a:lnTo>
                  <a:close/>
                </a:path>
              </a:pathLst>
            </a:custGeom>
            <a:solidFill>
              <a:srgbClr val="FFFFFF"/>
            </a:solidFill>
          </p:spPr>
        </p:sp>
      </p:grpSp>
      <p:sp>
        <p:nvSpPr>
          <p:cNvPr name="Freeform 4" id="4"/>
          <p:cNvSpPr/>
          <p:nvPr/>
        </p:nvSpPr>
        <p:spPr>
          <a:xfrm flipH="false" flipV="false" rot="0">
            <a:off x="12697" y="0"/>
            <a:ext cx="7543800" cy="10680697"/>
          </a:xfrm>
          <a:custGeom>
            <a:avLst/>
            <a:gdLst/>
            <a:ahLst/>
            <a:cxnLst/>
            <a:rect r="r" b="b" t="t" l="l"/>
            <a:pathLst>
              <a:path h="10680697" w="7543800">
                <a:moveTo>
                  <a:pt x="0" y="0"/>
                </a:moveTo>
                <a:lnTo>
                  <a:pt x="7543800" y="0"/>
                </a:lnTo>
                <a:lnTo>
                  <a:pt x="7543800" y="10680697"/>
                </a:lnTo>
                <a:lnTo>
                  <a:pt x="0" y="10680697"/>
                </a:lnTo>
                <a:lnTo>
                  <a:pt x="0" y="0"/>
                </a:lnTo>
                <a:close/>
              </a:path>
            </a:pathLst>
          </a:custGeom>
          <a:blipFill>
            <a:blip r:embed="rId2"/>
            <a:stretch>
              <a:fillRect l="0" t="0" r="0" b="0"/>
            </a:stretch>
          </a:blipFill>
        </p:spPr>
      </p:sp>
      <p:sp>
        <p:nvSpPr>
          <p:cNvPr name="Freeform 5" id="5"/>
          <p:cNvSpPr/>
          <p:nvPr/>
        </p:nvSpPr>
        <p:spPr>
          <a:xfrm flipH="false" flipV="false" rot="0">
            <a:off x="12697" y="0"/>
            <a:ext cx="7543800" cy="10680697"/>
          </a:xfrm>
          <a:custGeom>
            <a:avLst/>
            <a:gdLst/>
            <a:ahLst/>
            <a:cxnLst/>
            <a:rect r="r" b="b" t="t" l="l"/>
            <a:pathLst>
              <a:path h="10680697" w="7543800">
                <a:moveTo>
                  <a:pt x="0" y="0"/>
                </a:moveTo>
                <a:lnTo>
                  <a:pt x="7543800" y="0"/>
                </a:lnTo>
                <a:lnTo>
                  <a:pt x="7543800" y="10680697"/>
                </a:lnTo>
                <a:lnTo>
                  <a:pt x="0" y="10680697"/>
                </a:lnTo>
                <a:lnTo>
                  <a:pt x="0" y="0"/>
                </a:lnTo>
                <a:close/>
              </a:path>
            </a:pathLst>
          </a:custGeom>
          <a:blipFill>
            <a:blip r:embed="rId2"/>
            <a:stretch>
              <a:fillRect l="0" t="0" r="0" b="0"/>
            </a:stretch>
          </a:blipFill>
        </p:spPr>
      </p:sp>
      <p:sp>
        <p:nvSpPr>
          <p:cNvPr name="Freeform 6" id="6"/>
          <p:cNvSpPr/>
          <p:nvPr/>
        </p:nvSpPr>
        <p:spPr>
          <a:xfrm flipH="false" flipV="false" rot="0">
            <a:off x="3479797" y="0"/>
            <a:ext cx="4076700" cy="2387603"/>
          </a:xfrm>
          <a:custGeom>
            <a:avLst/>
            <a:gdLst/>
            <a:ahLst/>
            <a:cxnLst/>
            <a:rect r="r" b="b" t="t" l="l"/>
            <a:pathLst>
              <a:path h="2387603" w="4076700">
                <a:moveTo>
                  <a:pt x="0" y="0"/>
                </a:moveTo>
                <a:lnTo>
                  <a:pt x="4076700" y="0"/>
                </a:lnTo>
                <a:lnTo>
                  <a:pt x="4076700" y="2387603"/>
                </a:lnTo>
                <a:lnTo>
                  <a:pt x="0" y="2387603"/>
                </a:lnTo>
                <a:lnTo>
                  <a:pt x="0" y="0"/>
                </a:lnTo>
                <a:close/>
              </a:path>
            </a:pathLst>
          </a:custGeom>
          <a:blipFill>
            <a:blip r:embed="rId3"/>
            <a:stretch>
              <a:fillRect l="0" t="0" r="0" b="0"/>
            </a:stretch>
          </a:blipFill>
        </p:spPr>
      </p:sp>
      <p:sp>
        <p:nvSpPr>
          <p:cNvPr name="Freeform 7" id="7"/>
          <p:cNvSpPr/>
          <p:nvPr/>
        </p:nvSpPr>
        <p:spPr>
          <a:xfrm flipH="false" flipV="false" rot="0">
            <a:off x="0" y="0"/>
            <a:ext cx="3860797" cy="3810000"/>
          </a:xfrm>
          <a:custGeom>
            <a:avLst/>
            <a:gdLst/>
            <a:ahLst/>
            <a:cxnLst/>
            <a:rect r="r" b="b" t="t" l="l"/>
            <a:pathLst>
              <a:path h="3810000" w="3860797">
                <a:moveTo>
                  <a:pt x="0" y="0"/>
                </a:moveTo>
                <a:lnTo>
                  <a:pt x="3860797" y="0"/>
                </a:lnTo>
                <a:lnTo>
                  <a:pt x="3860797" y="3810000"/>
                </a:lnTo>
                <a:lnTo>
                  <a:pt x="0" y="3810000"/>
                </a:lnTo>
                <a:lnTo>
                  <a:pt x="0" y="0"/>
                </a:lnTo>
                <a:close/>
              </a:path>
            </a:pathLst>
          </a:custGeom>
          <a:blipFill>
            <a:blip r:embed="rId4"/>
            <a:stretch>
              <a:fillRect l="0" t="0" r="0" b="0"/>
            </a:stretch>
          </a:blipFill>
        </p:spPr>
      </p:sp>
      <p:grpSp>
        <p:nvGrpSpPr>
          <p:cNvPr name="Group 8" id="8"/>
          <p:cNvGrpSpPr>
            <a:grpSpLocks noChangeAspect="true"/>
          </p:cNvGrpSpPr>
          <p:nvPr/>
        </p:nvGrpSpPr>
        <p:grpSpPr>
          <a:xfrm rot="0">
            <a:off x="0" y="0"/>
            <a:ext cx="3566779" cy="3488265"/>
            <a:chOff x="0" y="0"/>
            <a:chExt cx="4755706" cy="4651019"/>
          </a:xfrm>
        </p:grpSpPr>
        <p:sp>
          <p:nvSpPr>
            <p:cNvPr name="Freeform 9" id="9"/>
            <p:cNvSpPr/>
            <p:nvPr/>
          </p:nvSpPr>
          <p:spPr>
            <a:xfrm flipH="false" flipV="false" rot="0">
              <a:off x="0" y="0"/>
              <a:ext cx="4755642" cy="4650994"/>
            </a:xfrm>
            <a:custGeom>
              <a:avLst/>
              <a:gdLst/>
              <a:ahLst/>
              <a:cxnLst/>
              <a:rect r="r" b="b" t="t" l="l"/>
              <a:pathLst>
                <a:path h="4650994" w="4755642">
                  <a:moveTo>
                    <a:pt x="0" y="0"/>
                  </a:moveTo>
                  <a:lnTo>
                    <a:pt x="0" y="4046855"/>
                  </a:lnTo>
                  <a:cubicBezTo>
                    <a:pt x="497840" y="4425823"/>
                    <a:pt x="1119251" y="4650994"/>
                    <a:pt x="1793113" y="4650994"/>
                  </a:cubicBezTo>
                  <a:cubicBezTo>
                    <a:pt x="3429254" y="4650994"/>
                    <a:pt x="4755642" y="3324606"/>
                    <a:pt x="4755642" y="1688592"/>
                  </a:cubicBezTo>
                  <a:cubicBezTo>
                    <a:pt x="4755642" y="1061085"/>
                    <a:pt x="4560443" y="479044"/>
                    <a:pt x="4227703" y="0"/>
                  </a:cubicBezTo>
                  <a:close/>
                </a:path>
              </a:pathLst>
            </a:custGeom>
            <a:blipFill>
              <a:blip r:embed="rId5"/>
              <a:stretch>
                <a:fillRect l="-31896" t="-27391" r="-7387" b="-20"/>
              </a:stretch>
            </a:blipFill>
          </p:spPr>
        </p:sp>
      </p:grpSp>
      <p:sp>
        <p:nvSpPr>
          <p:cNvPr name="Freeform 10" id="10"/>
          <p:cNvSpPr/>
          <p:nvPr/>
        </p:nvSpPr>
        <p:spPr>
          <a:xfrm flipH="false" flipV="false" rot="0">
            <a:off x="12697" y="12697"/>
            <a:ext cx="3314700" cy="3213097"/>
          </a:xfrm>
          <a:custGeom>
            <a:avLst/>
            <a:gdLst/>
            <a:ahLst/>
            <a:cxnLst/>
            <a:rect r="r" b="b" t="t" l="l"/>
            <a:pathLst>
              <a:path h="3213097" w="3314700">
                <a:moveTo>
                  <a:pt x="0" y="0"/>
                </a:moveTo>
                <a:lnTo>
                  <a:pt x="3314700" y="0"/>
                </a:lnTo>
                <a:lnTo>
                  <a:pt x="3314700" y="3213097"/>
                </a:lnTo>
                <a:lnTo>
                  <a:pt x="0" y="3213097"/>
                </a:lnTo>
                <a:lnTo>
                  <a:pt x="0" y="0"/>
                </a:lnTo>
                <a:close/>
              </a:path>
            </a:pathLst>
          </a:custGeom>
          <a:blipFill>
            <a:blip r:embed="rId6"/>
            <a:stretch>
              <a:fillRect l="0" t="0" r="0" b="0"/>
            </a:stretch>
          </a:blipFill>
        </p:spPr>
      </p:sp>
      <p:sp>
        <p:nvSpPr>
          <p:cNvPr name="Freeform 11" id="11"/>
          <p:cNvSpPr/>
          <p:nvPr/>
        </p:nvSpPr>
        <p:spPr>
          <a:xfrm flipH="false" flipV="false" rot="0">
            <a:off x="2725341" y="7702496"/>
            <a:ext cx="4819907" cy="2971457"/>
          </a:xfrm>
          <a:custGeom>
            <a:avLst/>
            <a:gdLst/>
            <a:ahLst/>
            <a:cxnLst/>
            <a:rect r="r" b="b" t="t" l="l"/>
            <a:pathLst>
              <a:path h="2971457" w="4819907">
                <a:moveTo>
                  <a:pt x="0" y="0"/>
                </a:moveTo>
                <a:lnTo>
                  <a:pt x="4819907" y="0"/>
                </a:lnTo>
                <a:lnTo>
                  <a:pt x="4819907" y="2971457"/>
                </a:lnTo>
                <a:lnTo>
                  <a:pt x="0" y="2971457"/>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2" id="12"/>
          <p:cNvSpPr/>
          <p:nvPr/>
        </p:nvSpPr>
        <p:spPr>
          <a:xfrm flipH="false" flipV="false" rot="0">
            <a:off x="4051297" y="6451597"/>
            <a:ext cx="3009900" cy="3009900"/>
          </a:xfrm>
          <a:custGeom>
            <a:avLst/>
            <a:gdLst/>
            <a:ahLst/>
            <a:cxnLst/>
            <a:rect r="r" b="b" t="t" l="l"/>
            <a:pathLst>
              <a:path h="3009900" w="3009900">
                <a:moveTo>
                  <a:pt x="0" y="0"/>
                </a:moveTo>
                <a:lnTo>
                  <a:pt x="3009900" y="0"/>
                </a:lnTo>
                <a:lnTo>
                  <a:pt x="3009900" y="3009900"/>
                </a:lnTo>
                <a:lnTo>
                  <a:pt x="0" y="3009900"/>
                </a:lnTo>
                <a:lnTo>
                  <a:pt x="0" y="0"/>
                </a:lnTo>
                <a:close/>
              </a:path>
            </a:pathLst>
          </a:custGeom>
          <a:blipFill>
            <a:blip r:embed="rId9"/>
            <a:stretch>
              <a:fillRect l="0" t="0" r="0" b="0"/>
            </a:stretch>
          </a:blipFill>
        </p:spPr>
      </p:sp>
      <p:sp>
        <p:nvSpPr>
          <p:cNvPr name="Freeform 13" id="13"/>
          <p:cNvSpPr/>
          <p:nvPr/>
        </p:nvSpPr>
        <p:spPr>
          <a:xfrm flipH="false" flipV="false" rot="0">
            <a:off x="5740403" y="8127997"/>
            <a:ext cx="711203" cy="800100"/>
          </a:xfrm>
          <a:custGeom>
            <a:avLst/>
            <a:gdLst/>
            <a:ahLst/>
            <a:cxnLst/>
            <a:rect r="r" b="b" t="t" l="l"/>
            <a:pathLst>
              <a:path h="800100" w="711203">
                <a:moveTo>
                  <a:pt x="0" y="0"/>
                </a:moveTo>
                <a:lnTo>
                  <a:pt x="711203" y="0"/>
                </a:lnTo>
                <a:lnTo>
                  <a:pt x="711203" y="800100"/>
                </a:lnTo>
                <a:lnTo>
                  <a:pt x="0" y="800100"/>
                </a:lnTo>
                <a:lnTo>
                  <a:pt x="0" y="0"/>
                </a:lnTo>
                <a:close/>
              </a:path>
            </a:pathLst>
          </a:custGeom>
          <a:blipFill>
            <a:blip r:embed="rId10"/>
            <a:stretch>
              <a:fillRect l="0" t="0" r="0" b="0"/>
            </a:stretch>
          </a:blipFill>
        </p:spPr>
      </p:sp>
      <p:sp>
        <p:nvSpPr>
          <p:cNvPr name="Freeform 14" id="14"/>
          <p:cNvSpPr/>
          <p:nvPr/>
        </p:nvSpPr>
        <p:spPr>
          <a:xfrm flipH="false" flipV="false" rot="0">
            <a:off x="5905500" y="8369303"/>
            <a:ext cx="381000" cy="304800"/>
          </a:xfrm>
          <a:custGeom>
            <a:avLst/>
            <a:gdLst/>
            <a:ahLst/>
            <a:cxnLst/>
            <a:rect r="r" b="b" t="t" l="l"/>
            <a:pathLst>
              <a:path h="304800" w="381000">
                <a:moveTo>
                  <a:pt x="0" y="0"/>
                </a:moveTo>
                <a:lnTo>
                  <a:pt x="381000" y="0"/>
                </a:lnTo>
                <a:lnTo>
                  <a:pt x="381000" y="304800"/>
                </a:lnTo>
                <a:lnTo>
                  <a:pt x="0" y="304800"/>
                </a:lnTo>
                <a:lnTo>
                  <a:pt x="0" y="0"/>
                </a:lnTo>
                <a:close/>
              </a:path>
            </a:pathLst>
          </a:custGeom>
          <a:blipFill>
            <a:blip r:embed="rId11"/>
            <a:stretch>
              <a:fillRect l="0" t="0" r="0" b="0"/>
            </a:stretch>
          </a:blipFill>
        </p:spPr>
      </p:sp>
      <p:sp>
        <p:nvSpPr>
          <p:cNvPr name="Freeform 15" id="15"/>
          <p:cNvSpPr/>
          <p:nvPr/>
        </p:nvSpPr>
        <p:spPr>
          <a:xfrm flipH="false" flipV="false" rot="0">
            <a:off x="4660897" y="6984997"/>
            <a:ext cx="1422397" cy="1854203"/>
          </a:xfrm>
          <a:custGeom>
            <a:avLst/>
            <a:gdLst/>
            <a:ahLst/>
            <a:cxnLst/>
            <a:rect r="r" b="b" t="t" l="l"/>
            <a:pathLst>
              <a:path h="1854203" w="1422397">
                <a:moveTo>
                  <a:pt x="0" y="0"/>
                </a:moveTo>
                <a:lnTo>
                  <a:pt x="1422397" y="0"/>
                </a:lnTo>
                <a:lnTo>
                  <a:pt x="1422397" y="1854203"/>
                </a:lnTo>
                <a:lnTo>
                  <a:pt x="0" y="1854203"/>
                </a:lnTo>
                <a:lnTo>
                  <a:pt x="0" y="0"/>
                </a:lnTo>
                <a:close/>
              </a:path>
            </a:pathLst>
          </a:custGeom>
          <a:blipFill>
            <a:blip r:embed="rId12"/>
            <a:stretch>
              <a:fillRect l="0" t="0" r="0" b="0"/>
            </a:stretch>
          </a:blipFill>
        </p:spPr>
      </p:sp>
      <p:sp>
        <p:nvSpPr>
          <p:cNvPr name="Freeform 16" id="16"/>
          <p:cNvSpPr/>
          <p:nvPr/>
        </p:nvSpPr>
        <p:spPr>
          <a:xfrm flipH="false" flipV="false" rot="0">
            <a:off x="5245103" y="7429500"/>
            <a:ext cx="647700" cy="126997"/>
          </a:xfrm>
          <a:custGeom>
            <a:avLst/>
            <a:gdLst/>
            <a:ahLst/>
            <a:cxnLst/>
            <a:rect r="r" b="b" t="t" l="l"/>
            <a:pathLst>
              <a:path h="126997" w="647700">
                <a:moveTo>
                  <a:pt x="0" y="0"/>
                </a:moveTo>
                <a:lnTo>
                  <a:pt x="647700" y="0"/>
                </a:lnTo>
                <a:lnTo>
                  <a:pt x="647700" y="126997"/>
                </a:lnTo>
                <a:lnTo>
                  <a:pt x="0" y="126997"/>
                </a:lnTo>
                <a:lnTo>
                  <a:pt x="0" y="0"/>
                </a:lnTo>
                <a:close/>
              </a:path>
            </a:pathLst>
          </a:custGeom>
          <a:blipFill>
            <a:blip r:embed="rId13"/>
            <a:stretch>
              <a:fillRect l="0" t="0" r="0" b="0"/>
            </a:stretch>
          </a:blipFill>
        </p:spPr>
      </p:sp>
      <p:sp>
        <p:nvSpPr>
          <p:cNvPr name="Freeform 17" id="17"/>
          <p:cNvSpPr/>
          <p:nvPr/>
        </p:nvSpPr>
        <p:spPr>
          <a:xfrm flipH="false" flipV="false" rot="0">
            <a:off x="4698997" y="7010400"/>
            <a:ext cx="609600" cy="393697"/>
          </a:xfrm>
          <a:custGeom>
            <a:avLst/>
            <a:gdLst/>
            <a:ahLst/>
            <a:cxnLst/>
            <a:rect r="r" b="b" t="t" l="l"/>
            <a:pathLst>
              <a:path h="393697" w="609600">
                <a:moveTo>
                  <a:pt x="0" y="0"/>
                </a:moveTo>
                <a:lnTo>
                  <a:pt x="609600" y="0"/>
                </a:lnTo>
                <a:lnTo>
                  <a:pt x="609600" y="393697"/>
                </a:lnTo>
                <a:lnTo>
                  <a:pt x="0" y="393697"/>
                </a:lnTo>
                <a:lnTo>
                  <a:pt x="0" y="0"/>
                </a:lnTo>
                <a:close/>
              </a:path>
            </a:pathLst>
          </a:custGeom>
          <a:blipFill>
            <a:blip r:embed="rId14"/>
            <a:stretch>
              <a:fillRect l="0" t="0" r="0" b="0"/>
            </a:stretch>
          </a:blipFill>
        </p:spPr>
      </p:sp>
      <p:sp>
        <p:nvSpPr>
          <p:cNvPr name="Freeform 18" id="18"/>
          <p:cNvSpPr/>
          <p:nvPr/>
        </p:nvSpPr>
        <p:spPr>
          <a:xfrm flipH="false" flipV="false" rot="0">
            <a:off x="4140203" y="6489697"/>
            <a:ext cx="2882903" cy="2882903"/>
          </a:xfrm>
          <a:custGeom>
            <a:avLst/>
            <a:gdLst/>
            <a:ahLst/>
            <a:cxnLst/>
            <a:rect r="r" b="b" t="t" l="l"/>
            <a:pathLst>
              <a:path h="2882903" w="2882903">
                <a:moveTo>
                  <a:pt x="0" y="0"/>
                </a:moveTo>
                <a:lnTo>
                  <a:pt x="2882903" y="0"/>
                </a:lnTo>
                <a:lnTo>
                  <a:pt x="2882903" y="2882903"/>
                </a:lnTo>
                <a:lnTo>
                  <a:pt x="0" y="2882903"/>
                </a:lnTo>
                <a:lnTo>
                  <a:pt x="0" y="0"/>
                </a:lnTo>
                <a:close/>
              </a:path>
            </a:pathLst>
          </a:custGeom>
          <a:blipFill>
            <a:blip r:embed="rId15"/>
            <a:stretch>
              <a:fillRect l="0" t="0" r="0" b="0"/>
            </a:stretch>
          </a:blipFill>
        </p:spPr>
      </p:sp>
      <p:sp>
        <p:nvSpPr>
          <p:cNvPr name="Freeform 19" id="19"/>
          <p:cNvSpPr/>
          <p:nvPr/>
        </p:nvSpPr>
        <p:spPr>
          <a:xfrm flipH="false" flipV="false" rot="0">
            <a:off x="5484209" y="881872"/>
            <a:ext cx="1313345" cy="1979533"/>
          </a:xfrm>
          <a:custGeom>
            <a:avLst/>
            <a:gdLst/>
            <a:ahLst/>
            <a:cxnLst/>
            <a:rect r="r" b="b" t="t" l="l"/>
            <a:pathLst>
              <a:path h="1979533" w="1313345">
                <a:moveTo>
                  <a:pt x="0" y="0"/>
                </a:moveTo>
                <a:lnTo>
                  <a:pt x="1313345" y="0"/>
                </a:lnTo>
                <a:lnTo>
                  <a:pt x="1313345" y="1979533"/>
                </a:lnTo>
                <a:lnTo>
                  <a:pt x="0" y="1979533"/>
                </a:lnTo>
                <a:lnTo>
                  <a:pt x="0" y="0"/>
                </a:lnTo>
                <a:close/>
              </a:path>
            </a:pathLst>
          </a:custGeom>
          <a:blipFill>
            <a:blip r:embed="rId16"/>
            <a:stretch>
              <a:fillRect l="0" t="0" r="0" b="0"/>
            </a:stretch>
          </a:blipFill>
        </p:spPr>
      </p:sp>
      <p:sp>
        <p:nvSpPr>
          <p:cNvPr name="TextBox 20" id="20"/>
          <p:cNvSpPr txBox="true"/>
          <p:nvPr/>
        </p:nvSpPr>
        <p:spPr>
          <a:xfrm rot="0">
            <a:off x="725500" y="7333421"/>
            <a:ext cx="3176635" cy="1503350"/>
          </a:xfrm>
          <a:prstGeom prst="rect">
            <a:avLst/>
          </a:prstGeom>
        </p:spPr>
        <p:txBody>
          <a:bodyPr anchor="t" rtlCol="false" tIns="0" lIns="0" bIns="0" rIns="0">
            <a:spAutoFit/>
          </a:bodyPr>
          <a:lstStyle/>
          <a:p>
            <a:pPr algn="l">
              <a:lnSpc>
                <a:spcPts val="1948"/>
              </a:lnSpc>
            </a:pPr>
            <a:r>
              <a:rPr lang="en-US" sz="1496">
                <a:solidFill>
                  <a:srgbClr val="000000"/>
                </a:solidFill>
                <a:latin typeface="Poppins"/>
              </a:rPr>
              <a:t>Value Added Service as follows: Free Security Needs Consultation Free Risk Surveys</a:t>
            </a:r>
          </a:p>
          <a:p>
            <a:pPr algn="l">
              <a:lnSpc>
                <a:spcPts val="1948"/>
              </a:lnSpc>
            </a:pPr>
            <a:r>
              <a:rPr lang="en-US" sz="1496">
                <a:solidFill>
                  <a:srgbClr val="000000"/>
                </a:solidFill>
                <a:latin typeface="Poppins"/>
              </a:rPr>
              <a:t>Free assessments </a:t>
            </a:r>
          </a:p>
          <a:p>
            <a:pPr algn="l">
              <a:lnSpc>
                <a:spcPts val="1948"/>
              </a:lnSpc>
            </a:pPr>
            <a:r>
              <a:rPr lang="en-US" sz="1496">
                <a:solidFill>
                  <a:srgbClr val="000000"/>
                </a:solidFill>
                <a:latin typeface="Poppins"/>
              </a:rPr>
              <a:t>Investigations</a:t>
            </a:r>
          </a:p>
          <a:p>
            <a:pPr algn="l">
              <a:lnSpc>
                <a:spcPts val="1948"/>
              </a:lnSpc>
            </a:pPr>
            <a:r>
              <a:rPr lang="en-US" sz="1496">
                <a:solidFill>
                  <a:srgbClr val="000000"/>
                </a:solidFill>
                <a:latin typeface="Poppins"/>
              </a:rPr>
              <a:t>Free Cost-effective Quotation</a:t>
            </a:r>
          </a:p>
        </p:txBody>
      </p:sp>
      <p:sp>
        <p:nvSpPr>
          <p:cNvPr name="TextBox 21" id="21"/>
          <p:cNvSpPr txBox="true"/>
          <p:nvPr/>
        </p:nvSpPr>
        <p:spPr>
          <a:xfrm rot="0">
            <a:off x="725500" y="3871922"/>
            <a:ext cx="6255782" cy="2423408"/>
          </a:xfrm>
          <a:prstGeom prst="rect">
            <a:avLst/>
          </a:prstGeom>
        </p:spPr>
        <p:txBody>
          <a:bodyPr anchor="t" rtlCol="false" tIns="0" lIns="0" bIns="0" rIns="0">
            <a:spAutoFit/>
          </a:bodyPr>
          <a:lstStyle/>
          <a:p>
            <a:pPr algn="just">
              <a:lnSpc>
                <a:spcPts val="1723"/>
              </a:lnSpc>
            </a:pPr>
            <a:r>
              <a:rPr lang="en-US" sz="1297" spc="40">
                <a:solidFill>
                  <a:srgbClr val="000000"/>
                </a:solidFill>
                <a:latin typeface="Poppins"/>
              </a:rPr>
              <a:t>We understand that everyone wants to be greeted at the front door of a Hotel with a smile and an open hand. We also understand that guests want to be assured that they will have a great time without worrying about their safety. At Lyon Security Solutions we want you to be able to approach security personnel who will be happy to go out of their way to direct and assist your guests. Lyon Security Solutions will provide Hospitality Security Officers who will look after your clients whilst making sure that your Hotel is a safe place. All our security officers are screened and vetted, impeccably presented, and have been trained to meet our exacting standards of communication, public relations, and customer service.</a:t>
            </a:r>
          </a:p>
        </p:txBody>
      </p:sp>
      <p:sp>
        <p:nvSpPr>
          <p:cNvPr name="TextBox 22" id="22"/>
          <p:cNvSpPr txBox="true"/>
          <p:nvPr/>
        </p:nvSpPr>
        <p:spPr>
          <a:xfrm rot="0">
            <a:off x="3856530" y="3033189"/>
            <a:ext cx="3147993" cy="460105"/>
          </a:xfrm>
          <a:prstGeom prst="rect">
            <a:avLst/>
          </a:prstGeom>
        </p:spPr>
        <p:txBody>
          <a:bodyPr anchor="t" rtlCol="false" tIns="0" lIns="0" bIns="0" rIns="0">
            <a:spAutoFit/>
          </a:bodyPr>
          <a:lstStyle/>
          <a:p>
            <a:pPr algn="l">
              <a:lnSpc>
                <a:spcPts val="3633"/>
              </a:lnSpc>
            </a:pPr>
            <a:r>
              <a:rPr lang="en-US" sz="2595">
                <a:solidFill>
                  <a:srgbClr val="A11010"/>
                </a:solidFill>
                <a:latin typeface="Public Sans Bold"/>
              </a:rPr>
              <a:t>Hospitality Industry</a:t>
            </a:r>
          </a:p>
        </p:txBody>
      </p:sp>
      <p:sp>
        <p:nvSpPr>
          <p:cNvPr name="TextBox 23" id="23"/>
          <p:cNvSpPr txBox="true"/>
          <p:nvPr/>
        </p:nvSpPr>
        <p:spPr>
          <a:xfrm rot="0">
            <a:off x="2367705" y="2790844"/>
            <a:ext cx="90621" cy="275787"/>
          </a:xfrm>
          <a:prstGeom prst="rect">
            <a:avLst/>
          </a:prstGeom>
        </p:spPr>
        <p:txBody>
          <a:bodyPr anchor="t" rtlCol="false" tIns="0" lIns="0" bIns="0" rIns="0">
            <a:spAutoFit/>
          </a:bodyPr>
          <a:lstStyle/>
          <a:p>
            <a:pPr algn="l">
              <a:lnSpc>
                <a:spcPts val="2096"/>
              </a:lnSpc>
            </a:pPr>
            <a:r>
              <a:rPr lang="en-US" sz="1497">
                <a:solidFill>
                  <a:srgbClr val="000000"/>
                </a:solidFill>
                <a:latin typeface="Poppins"/>
              </a:rPr>
              <a:t>. </a:t>
            </a:r>
          </a:p>
        </p:txBody>
      </p:sp>
      <p:sp>
        <p:nvSpPr>
          <p:cNvPr name="TextBox 24" id="24"/>
          <p:cNvSpPr txBox="true"/>
          <p:nvPr/>
        </p:nvSpPr>
        <p:spPr>
          <a:xfrm rot="0">
            <a:off x="667312" y="6632115"/>
            <a:ext cx="3292640" cy="435464"/>
          </a:xfrm>
          <a:prstGeom prst="rect">
            <a:avLst/>
          </a:prstGeom>
        </p:spPr>
        <p:txBody>
          <a:bodyPr anchor="t" rtlCol="false" tIns="0" lIns="0" bIns="0" rIns="0">
            <a:spAutoFit/>
          </a:bodyPr>
          <a:lstStyle/>
          <a:p>
            <a:pPr algn="l">
              <a:lnSpc>
                <a:spcPts val="3493"/>
              </a:lnSpc>
            </a:pPr>
            <a:r>
              <a:rPr lang="en-US" sz="2495">
                <a:solidFill>
                  <a:srgbClr val="A11010"/>
                </a:solidFill>
                <a:latin typeface="Public Sans Bold"/>
              </a:rPr>
              <a:t>Value Added Services</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63503" y="-63503"/>
            <a:ext cx="7683503" cy="10814590"/>
            <a:chOff x="0" y="0"/>
            <a:chExt cx="7683500" cy="10814596"/>
          </a:xfrm>
        </p:grpSpPr>
        <p:sp>
          <p:nvSpPr>
            <p:cNvPr name="Freeform 3" id="3"/>
            <p:cNvSpPr/>
            <p:nvPr/>
          </p:nvSpPr>
          <p:spPr>
            <a:xfrm flipH="false" flipV="false" rot="0">
              <a:off x="63500" y="63500"/>
              <a:ext cx="7555992" cy="10687558"/>
            </a:xfrm>
            <a:custGeom>
              <a:avLst/>
              <a:gdLst/>
              <a:ahLst/>
              <a:cxnLst/>
              <a:rect r="r" b="b" t="t" l="l"/>
              <a:pathLst>
                <a:path h="10687558" w="7555992">
                  <a:moveTo>
                    <a:pt x="0" y="0"/>
                  </a:moveTo>
                  <a:lnTo>
                    <a:pt x="0" y="10687558"/>
                  </a:lnTo>
                  <a:lnTo>
                    <a:pt x="7555992" y="10687558"/>
                  </a:lnTo>
                  <a:lnTo>
                    <a:pt x="7555992" y="0"/>
                  </a:lnTo>
                  <a:close/>
                </a:path>
              </a:pathLst>
            </a:custGeom>
            <a:solidFill>
              <a:srgbClr val="FFFFFF"/>
            </a:solidFill>
          </p:spPr>
        </p:sp>
        <p:sp>
          <p:nvSpPr>
            <p:cNvPr name="Freeform 4" id="4"/>
            <p:cNvSpPr/>
            <p:nvPr/>
          </p:nvSpPr>
          <p:spPr>
            <a:xfrm flipH="false" flipV="false" rot="0">
              <a:off x="63500" y="63500"/>
              <a:ext cx="7555992" cy="10687558"/>
            </a:xfrm>
            <a:custGeom>
              <a:avLst/>
              <a:gdLst/>
              <a:ahLst/>
              <a:cxnLst/>
              <a:rect r="r" b="b" t="t" l="l"/>
              <a:pathLst>
                <a:path h="10687558" w="7555992">
                  <a:moveTo>
                    <a:pt x="0" y="0"/>
                  </a:moveTo>
                  <a:lnTo>
                    <a:pt x="0" y="10687558"/>
                  </a:lnTo>
                  <a:lnTo>
                    <a:pt x="7555992" y="10687558"/>
                  </a:lnTo>
                  <a:lnTo>
                    <a:pt x="7555992" y="0"/>
                  </a:lnTo>
                  <a:close/>
                </a:path>
              </a:pathLst>
            </a:custGeom>
            <a:solidFill>
              <a:srgbClr val="FFFFFF"/>
            </a:solidFill>
          </p:spPr>
        </p:sp>
      </p:grpSp>
      <p:sp>
        <p:nvSpPr>
          <p:cNvPr name="Freeform 5" id="5"/>
          <p:cNvSpPr/>
          <p:nvPr/>
        </p:nvSpPr>
        <p:spPr>
          <a:xfrm flipH="false" flipV="false" rot="0">
            <a:off x="0" y="0"/>
            <a:ext cx="7556497" cy="10680697"/>
          </a:xfrm>
          <a:custGeom>
            <a:avLst/>
            <a:gdLst/>
            <a:ahLst/>
            <a:cxnLst/>
            <a:rect r="r" b="b" t="t" l="l"/>
            <a:pathLst>
              <a:path h="10680697" w="7556497">
                <a:moveTo>
                  <a:pt x="0" y="0"/>
                </a:moveTo>
                <a:lnTo>
                  <a:pt x="7556497" y="0"/>
                </a:lnTo>
                <a:lnTo>
                  <a:pt x="7556497" y="10680697"/>
                </a:lnTo>
                <a:lnTo>
                  <a:pt x="0" y="10680697"/>
                </a:lnTo>
                <a:lnTo>
                  <a:pt x="0" y="0"/>
                </a:lnTo>
                <a:close/>
              </a:path>
            </a:pathLst>
          </a:custGeom>
          <a:blipFill>
            <a:blip r:embed="rId2"/>
            <a:stretch>
              <a:fillRect l="0" t="0" r="0" b="0"/>
            </a:stretch>
          </a:blipFill>
        </p:spPr>
      </p:sp>
      <p:sp>
        <p:nvSpPr>
          <p:cNvPr name="Freeform 6" id="6"/>
          <p:cNvSpPr/>
          <p:nvPr/>
        </p:nvSpPr>
        <p:spPr>
          <a:xfrm flipH="false" flipV="false" rot="0">
            <a:off x="0" y="0"/>
            <a:ext cx="7556497" cy="10680697"/>
          </a:xfrm>
          <a:custGeom>
            <a:avLst/>
            <a:gdLst/>
            <a:ahLst/>
            <a:cxnLst/>
            <a:rect r="r" b="b" t="t" l="l"/>
            <a:pathLst>
              <a:path h="10680697" w="7556497">
                <a:moveTo>
                  <a:pt x="0" y="0"/>
                </a:moveTo>
                <a:lnTo>
                  <a:pt x="7556497" y="0"/>
                </a:lnTo>
                <a:lnTo>
                  <a:pt x="7556497" y="10680697"/>
                </a:lnTo>
                <a:lnTo>
                  <a:pt x="0" y="10680697"/>
                </a:lnTo>
                <a:lnTo>
                  <a:pt x="0" y="0"/>
                </a:lnTo>
                <a:close/>
              </a:path>
            </a:pathLst>
          </a:custGeom>
          <a:blipFill>
            <a:blip r:embed="rId2"/>
            <a:stretch>
              <a:fillRect l="0" t="0" r="0" b="0"/>
            </a:stretch>
          </a:blipFill>
        </p:spPr>
      </p:sp>
      <p:sp>
        <p:nvSpPr>
          <p:cNvPr name="Freeform 7" id="7"/>
          <p:cNvSpPr/>
          <p:nvPr/>
        </p:nvSpPr>
        <p:spPr>
          <a:xfrm flipH="false" flipV="false" rot="0">
            <a:off x="1460497" y="0"/>
            <a:ext cx="3810000" cy="2641597"/>
          </a:xfrm>
          <a:custGeom>
            <a:avLst/>
            <a:gdLst/>
            <a:ahLst/>
            <a:cxnLst/>
            <a:rect r="r" b="b" t="t" l="l"/>
            <a:pathLst>
              <a:path h="2641597" w="3810000">
                <a:moveTo>
                  <a:pt x="0" y="0"/>
                </a:moveTo>
                <a:lnTo>
                  <a:pt x="3810000" y="0"/>
                </a:lnTo>
                <a:lnTo>
                  <a:pt x="3810000" y="2641597"/>
                </a:lnTo>
                <a:lnTo>
                  <a:pt x="0" y="2641597"/>
                </a:lnTo>
                <a:lnTo>
                  <a:pt x="0" y="0"/>
                </a:lnTo>
                <a:close/>
              </a:path>
            </a:pathLst>
          </a:custGeom>
          <a:blipFill>
            <a:blip r:embed="rId3"/>
            <a:stretch>
              <a:fillRect l="0" t="0" r="0" b="0"/>
            </a:stretch>
          </a:blipFill>
        </p:spPr>
      </p:sp>
      <p:sp>
        <p:nvSpPr>
          <p:cNvPr name="Freeform 8" id="8"/>
          <p:cNvSpPr/>
          <p:nvPr/>
        </p:nvSpPr>
        <p:spPr>
          <a:xfrm flipH="false" flipV="false" rot="0">
            <a:off x="1054103" y="6769103"/>
            <a:ext cx="5473703" cy="3898897"/>
          </a:xfrm>
          <a:custGeom>
            <a:avLst/>
            <a:gdLst/>
            <a:ahLst/>
            <a:cxnLst/>
            <a:rect r="r" b="b" t="t" l="l"/>
            <a:pathLst>
              <a:path h="3898897" w="5473703">
                <a:moveTo>
                  <a:pt x="0" y="0"/>
                </a:moveTo>
                <a:lnTo>
                  <a:pt x="5473703" y="0"/>
                </a:lnTo>
                <a:lnTo>
                  <a:pt x="5473703" y="3898897"/>
                </a:lnTo>
                <a:lnTo>
                  <a:pt x="0" y="3898897"/>
                </a:lnTo>
                <a:lnTo>
                  <a:pt x="0" y="0"/>
                </a:lnTo>
                <a:close/>
              </a:path>
            </a:pathLst>
          </a:custGeom>
          <a:blipFill>
            <a:blip r:embed="rId4"/>
            <a:stretch>
              <a:fillRect l="0" t="0" r="0" b="0"/>
            </a:stretch>
          </a:blipFill>
        </p:spPr>
      </p:sp>
      <p:sp>
        <p:nvSpPr>
          <p:cNvPr name="Freeform 9" id="9"/>
          <p:cNvSpPr/>
          <p:nvPr/>
        </p:nvSpPr>
        <p:spPr>
          <a:xfrm flipH="false" flipV="false" rot="0">
            <a:off x="3543300" y="6718297"/>
            <a:ext cx="4013197" cy="3962400"/>
          </a:xfrm>
          <a:custGeom>
            <a:avLst/>
            <a:gdLst/>
            <a:ahLst/>
            <a:cxnLst/>
            <a:rect r="r" b="b" t="t" l="l"/>
            <a:pathLst>
              <a:path h="3962400" w="4013197">
                <a:moveTo>
                  <a:pt x="0" y="0"/>
                </a:moveTo>
                <a:lnTo>
                  <a:pt x="4013197" y="0"/>
                </a:lnTo>
                <a:lnTo>
                  <a:pt x="4013197" y="3962400"/>
                </a:lnTo>
                <a:lnTo>
                  <a:pt x="0" y="3962400"/>
                </a:lnTo>
                <a:lnTo>
                  <a:pt x="0" y="0"/>
                </a:lnTo>
                <a:close/>
              </a:path>
            </a:pathLst>
          </a:custGeom>
          <a:blipFill>
            <a:blip r:embed="rId5"/>
            <a:stretch>
              <a:fillRect l="0" t="0" r="0" b="0"/>
            </a:stretch>
          </a:blipFill>
        </p:spPr>
      </p:sp>
      <p:grpSp>
        <p:nvGrpSpPr>
          <p:cNvPr name="Group 10" id="10"/>
          <p:cNvGrpSpPr>
            <a:grpSpLocks noChangeAspect="true"/>
          </p:cNvGrpSpPr>
          <p:nvPr/>
        </p:nvGrpSpPr>
        <p:grpSpPr>
          <a:xfrm rot="0">
            <a:off x="3908022" y="7072065"/>
            <a:ext cx="3641588" cy="3606565"/>
            <a:chOff x="0" y="0"/>
            <a:chExt cx="4855451" cy="4808753"/>
          </a:xfrm>
        </p:grpSpPr>
        <p:sp>
          <p:nvSpPr>
            <p:cNvPr name="Freeform 11" id="11"/>
            <p:cNvSpPr/>
            <p:nvPr/>
          </p:nvSpPr>
          <p:spPr>
            <a:xfrm flipH="false" flipV="false" rot="0">
              <a:off x="0" y="0"/>
              <a:ext cx="4855464" cy="4808728"/>
            </a:xfrm>
            <a:custGeom>
              <a:avLst/>
              <a:gdLst/>
              <a:ahLst/>
              <a:cxnLst/>
              <a:rect r="r" b="b" t="t" l="l"/>
              <a:pathLst>
                <a:path h="4808728" w="4855464">
                  <a:moveTo>
                    <a:pt x="3064383" y="0"/>
                  </a:moveTo>
                  <a:cubicBezTo>
                    <a:pt x="1371727" y="1016"/>
                    <a:pt x="0" y="1373378"/>
                    <a:pt x="0" y="3066161"/>
                  </a:cubicBezTo>
                  <a:cubicBezTo>
                    <a:pt x="0" y="3713480"/>
                    <a:pt x="200660" y="4313936"/>
                    <a:pt x="543052" y="4808728"/>
                  </a:cubicBezTo>
                  <a:lnTo>
                    <a:pt x="4855464" y="4808728"/>
                  </a:lnTo>
                  <a:lnTo>
                    <a:pt x="4855464" y="575945"/>
                  </a:lnTo>
                  <a:cubicBezTo>
                    <a:pt x="4352417" y="213868"/>
                    <a:pt x="3735070" y="381"/>
                    <a:pt x="3067939" y="0"/>
                  </a:cubicBezTo>
                  <a:close/>
                </a:path>
              </a:pathLst>
            </a:custGeom>
            <a:blipFill>
              <a:blip r:embed="rId6"/>
              <a:stretch>
                <a:fillRect l="-24324" t="0" r="-24324" b="0"/>
              </a:stretch>
            </a:blipFill>
          </p:spPr>
        </p:sp>
      </p:grpSp>
      <p:sp>
        <p:nvSpPr>
          <p:cNvPr name="Freeform 12" id="12"/>
          <p:cNvSpPr/>
          <p:nvPr/>
        </p:nvSpPr>
        <p:spPr>
          <a:xfrm flipH="false" flipV="false" rot="0">
            <a:off x="0" y="12697"/>
            <a:ext cx="3454403" cy="2908297"/>
          </a:xfrm>
          <a:custGeom>
            <a:avLst/>
            <a:gdLst/>
            <a:ahLst/>
            <a:cxnLst/>
            <a:rect r="r" b="b" t="t" l="l"/>
            <a:pathLst>
              <a:path h="2908297" w="3454403">
                <a:moveTo>
                  <a:pt x="0" y="0"/>
                </a:moveTo>
                <a:lnTo>
                  <a:pt x="3454403" y="0"/>
                </a:lnTo>
                <a:lnTo>
                  <a:pt x="3454403" y="2908297"/>
                </a:lnTo>
                <a:lnTo>
                  <a:pt x="0" y="2908297"/>
                </a:lnTo>
                <a:lnTo>
                  <a:pt x="0" y="0"/>
                </a:lnTo>
                <a:close/>
              </a:path>
            </a:pathLst>
          </a:custGeom>
          <a:blipFill>
            <a:blip r:embed="rId7"/>
            <a:stretch>
              <a:fillRect l="0" t="0" r="0" b="0"/>
            </a:stretch>
          </a:blipFill>
        </p:spPr>
      </p:sp>
      <p:sp>
        <p:nvSpPr>
          <p:cNvPr name="Freeform 13" id="13"/>
          <p:cNvSpPr/>
          <p:nvPr/>
        </p:nvSpPr>
        <p:spPr>
          <a:xfrm flipH="false" flipV="false" rot="0">
            <a:off x="4203697" y="7251697"/>
            <a:ext cx="3352800" cy="1562100"/>
          </a:xfrm>
          <a:custGeom>
            <a:avLst/>
            <a:gdLst/>
            <a:ahLst/>
            <a:cxnLst/>
            <a:rect r="r" b="b" t="t" l="l"/>
            <a:pathLst>
              <a:path h="1562100" w="3352800">
                <a:moveTo>
                  <a:pt x="0" y="0"/>
                </a:moveTo>
                <a:lnTo>
                  <a:pt x="3352800" y="0"/>
                </a:lnTo>
                <a:lnTo>
                  <a:pt x="3352800" y="1562100"/>
                </a:lnTo>
                <a:lnTo>
                  <a:pt x="0" y="1562100"/>
                </a:lnTo>
                <a:lnTo>
                  <a:pt x="0" y="0"/>
                </a:lnTo>
                <a:close/>
              </a:path>
            </a:pathLst>
          </a:custGeom>
          <a:blipFill>
            <a:blip r:embed="rId8"/>
            <a:stretch>
              <a:fillRect l="0" t="0" r="0" b="0"/>
            </a:stretch>
          </a:blipFill>
        </p:spPr>
      </p:sp>
      <p:sp>
        <p:nvSpPr>
          <p:cNvPr name="Freeform 14" id="14"/>
          <p:cNvSpPr/>
          <p:nvPr/>
        </p:nvSpPr>
        <p:spPr>
          <a:xfrm flipH="false" flipV="false" rot="0">
            <a:off x="4461796" y="4861274"/>
            <a:ext cx="1408519" cy="1598857"/>
          </a:xfrm>
          <a:custGeom>
            <a:avLst/>
            <a:gdLst/>
            <a:ahLst/>
            <a:cxnLst/>
            <a:rect r="r" b="b" t="t" l="l"/>
            <a:pathLst>
              <a:path h="1598857" w="1408519">
                <a:moveTo>
                  <a:pt x="0" y="0"/>
                </a:moveTo>
                <a:lnTo>
                  <a:pt x="1408519" y="0"/>
                </a:lnTo>
                <a:lnTo>
                  <a:pt x="1408519" y="1598857"/>
                </a:lnTo>
                <a:lnTo>
                  <a:pt x="0" y="1598857"/>
                </a:lnTo>
                <a:lnTo>
                  <a:pt x="0" y="0"/>
                </a:lnTo>
                <a:close/>
              </a:path>
            </a:pathLst>
          </a:custGeom>
          <a:blipFill>
            <a:blip r:embed="rId9"/>
            <a:stretch>
              <a:fillRect l="-99845" t="0" r="-86640" b="-37499"/>
            </a:stretch>
          </a:blipFill>
        </p:spPr>
      </p:sp>
      <p:sp>
        <p:nvSpPr>
          <p:cNvPr name="Freeform 15" id="15"/>
          <p:cNvSpPr/>
          <p:nvPr/>
        </p:nvSpPr>
        <p:spPr>
          <a:xfrm flipH="false" flipV="false" rot="0">
            <a:off x="6126147" y="5505498"/>
            <a:ext cx="1418034" cy="1351417"/>
          </a:xfrm>
          <a:custGeom>
            <a:avLst/>
            <a:gdLst/>
            <a:ahLst/>
            <a:cxnLst/>
            <a:rect r="r" b="b" t="t" l="l"/>
            <a:pathLst>
              <a:path h="1351417" w="1418034">
                <a:moveTo>
                  <a:pt x="0" y="0"/>
                </a:moveTo>
                <a:lnTo>
                  <a:pt x="1418034" y="0"/>
                </a:lnTo>
                <a:lnTo>
                  <a:pt x="1418034" y="1351416"/>
                </a:lnTo>
                <a:lnTo>
                  <a:pt x="0" y="1351416"/>
                </a:lnTo>
                <a:lnTo>
                  <a:pt x="0" y="0"/>
                </a:lnTo>
                <a:close/>
              </a:path>
            </a:pathLst>
          </a:custGeom>
          <a:blipFill>
            <a:blip r:embed="rId10"/>
            <a:stretch>
              <a:fillRect l="-229575" t="-72935" r="-180491" b="-118613"/>
            </a:stretch>
          </a:blipFill>
        </p:spPr>
      </p:sp>
      <p:sp>
        <p:nvSpPr>
          <p:cNvPr name="Freeform 16" id="16"/>
          <p:cNvSpPr/>
          <p:nvPr/>
        </p:nvSpPr>
        <p:spPr>
          <a:xfrm flipH="false" flipV="false" rot="0">
            <a:off x="2429094" y="6074188"/>
            <a:ext cx="1779680" cy="1303830"/>
          </a:xfrm>
          <a:custGeom>
            <a:avLst/>
            <a:gdLst/>
            <a:ahLst/>
            <a:cxnLst/>
            <a:rect r="r" b="b" t="t" l="l"/>
            <a:pathLst>
              <a:path h="1303830" w="1779680">
                <a:moveTo>
                  <a:pt x="0" y="0"/>
                </a:moveTo>
                <a:lnTo>
                  <a:pt x="1779680" y="0"/>
                </a:lnTo>
                <a:lnTo>
                  <a:pt x="1779680" y="1303829"/>
                </a:lnTo>
                <a:lnTo>
                  <a:pt x="0" y="1303829"/>
                </a:lnTo>
                <a:lnTo>
                  <a:pt x="0" y="0"/>
                </a:lnTo>
                <a:close/>
              </a:path>
            </a:pathLst>
          </a:custGeom>
          <a:blipFill>
            <a:blip r:embed="rId11"/>
            <a:stretch>
              <a:fillRect l="-150245" t="-67256" r="-138523" b="-122524"/>
            </a:stretch>
          </a:blipFill>
        </p:spPr>
      </p:sp>
      <p:sp>
        <p:nvSpPr>
          <p:cNvPr name="Freeform 17" id="17"/>
          <p:cNvSpPr/>
          <p:nvPr/>
        </p:nvSpPr>
        <p:spPr>
          <a:xfrm flipH="false" flipV="false" rot="0">
            <a:off x="0" y="8414433"/>
            <a:ext cx="2112778" cy="2074707"/>
          </a:xfrm>
          <a:custGeom>
            <a:avLst/>
            <a:gdLst/>
            <a:ahLst/>
            <a:cxnLst/>
            <a:rect r="r" b="b" t="t" l="l"/>
            <a:pathLst>
              <a:path h="2074707" w="2112778">
                <a:moveTo>
                  <a:pt x="0" y="0"/>
                </a:moveTo>
                <a:lnTo>
                  <a:pt x="2112778" y="0"/>
                </a:lnTo>
                <a:lnTo>
                  <a:pt x="2112778" y="2074707"/>
                </a:lnTo>
                <a:lnTo>
                  <a:pt x="0" y="2074707"/>
                </a:lnTo>
                <a:lnTo>
                  <a:pt x="0" y="0"/>
                </a:lnTo>
                <a:close/>
              </a:path>
            </a:pathLst>
          </a:custGeom>
          <a:blipFill>
            <a:blip r:embed="rId12"/>
            <a:stretch>
              <a:fillRect l="-155854" t="-34069" r="-105856" b="-66847"/>
            </a:stretch>
          </a:blipFill>
        </p:spPr>
      </p:sp>
      <p:sp>
        <p:nvSpPr>
          <p:cNvPr name="Freeform 18" id="18"/>
          <p:cNvSpPr/>
          <p:nvPr/>
        </p:nvSpPr>
        <p:spPr>
          <a:xfrm flipH="false" flipV="false" rot="0">
            <a:off x="1467564" y="7248639"/>
            <a:ext cx="1684506" cy="1560786"/>
          </a:xfrm>
          <a:custGeom>
            <a:avLst/>
            <a:gdLst/>
            <a:ahLst/>
            <a:cxnLst/>
            <a:rect r="r" b="b" t="t" l="l"/>
            <a:pathLst>
              <a:path h="1560786" w="1684506">
                <a:moveTo>
                  <a:pt x="0" y="0"/>
                </a:moveTo>
                <a:lnTo>
                  <a:pt x="1684506" y="0"/>
                </a:lnTo>
                <a:lnTo>
                  <a:pt x="1684506" y="1560786"/>
                </a:lnTo>
                <a:lnTo>
                  <a:pt x="0" y="1560786"/>
                </a:lnTo>
                <a:lnTo>
                  <a:pt x="0" y="0"/>
                </a:lnTo>
                <a:close/>
              </a:path>
            </a:pathLst>
          </a:custGeom>
          <a:blipFill>
            <a:blip r:embed="rId13"/>
            <a:stretch>
              <a:fillRect l="-133628" t="-51122" r="-126824" b="-61073"/>
            </a:stretch>
          </a:blipFill>
        </p:spPr>
      </p:sp>
      <p:sp>
        <p:nvSpPr>
          <p:cNvPr name="Freeform 19" id="19"/>
          <p:cNvSpPr/>
          <p:nvPr/>
        </p:nvSpPr>
        <p:spPr>
          <a:xfrm flipH="false" flipV="false" rot="0">
            <a:off x="5023485" y="441322"/>
            <a:ext cx="1770164" cy="2664762"/>
          </a:xfrm>
          <a:custGeom>
            <a:avLst/>
            <a:gdLst/>
            <a:ahLst/>
            <a:cxnLst/>
            <a:rect r="r" b="b" t="t" l="l"/>
            <a:pathLst>
              <a:path h="2664762" w="1770164">
                <a:moveTo>
                  <a:pt x="0" y="0"/>
                </a:moveTo>
                <a:lnTo>
                  <a:pt x="1770164" y="0"/>
                </a:lnTo>
                <a:lnTo>
                  <a:pt x="1770164" y="2664761"/>
                </a:lnTo>
                <a:lnTo>
                  <a:pt x="0" y="2664761"/>
                </a:lnTo>
                <a:lnTo>
                  <a:pt x="0" y="0"/>
                </a:lnTo>
                <a:close/>
              </a:path>
            </a:pathLst>
          </a:custGeom>
          <a:blipFill>
            <a:blip r:embed="rId14"/>
            <a:stretch>
              <a:fillRect l="0" t="0" r="0" b="0"/>
            </a:stretch>
          </a:blipFill>
        </p:spPr>
      </p:sp>
      <p:sp>
        <p:nvSpPr>
          <p:cNvPr name="TextBox 20" id="20"/>
          <p:cNvSpPr txBox="true"/>
          <p:nvPr/>
        </p:nvSpPr>
        <p:spPr>
          <a:xfrm rot="0">
            <a:off x="754723" y="811587"/>
            <a:ext cx="1912525" cy="618211"/>
          </a:xfrm>
          <a:prstGeom prst="rect">
            <a:avLst/>
          </a:prstGeom>
        </p:spPr>
        <p:txBody>
          <a:bodyPr anchor="t" rtlCol="false" tIns="0" lIns="0" bIns="0" rIns="0">
            <a:spAutoFit/>
          </a:bodyPr>
          <a:lstStyle/>
          <a:p>
            <a:pPr algn="l">
              <a:lnSpc>
                <a:spcPts val="4611"/>
              </a:lnSpc>
            </a:pPr>
            <a:r>
              <a:rPr lang="en-US" sz="3294">
                <a:solidFill>
                  <a:srgbClr val="000000"/>
                </a:solidFill>
                <a:latin typeface="Poppins Medium"/>
              </a:rPr>
              <a:t>Cleaning</a:t>
            </a:r>
          </a:p>
        </p:txBody>
      </p:sp>
      <p:sp>
        <p:nvSpPr>
          <p:cNvPr name="TextBox 21" id="21"/>
          <p:cNvSpPr txBox="true"/>
          <p:nvPr/>
        </p:nvSpPr>
        <p:spPr>
          <a:xfrm rot="0">
            <a:off x="615334" y="1296962"/>
            <a:ext cx="2302869" cy="773478"/>
          </a:xfrm>
          <a:prstGeom prst="rect">
            <a:avLst/>
          </a:prstGeom>
        </p:spPr>
        <p:txBody>
          <a:bodyPr anchor="t" rtlCol="false" tIns="0" lIns="0" bIns="0" rIns="0">
            <a:spAutoFit/>
          </a:bodyPr>
          <a:lstStyle/>
          <a:p>
            <a:pPr algn="l">
              <a:lnSpc>
                <a:spcPts val="5729"/>
              </a:lnSpc>
            </a:pPr>
            <a:r>
              <a:rPr lang="en-US" sz="4092">
                <a:solidFill>
                  <a:srgbClr val="FFFFFF"/>
                </a:solidFill>
                <a:latin typeface="Poppins Ultra-Bold"/>
              </a:rPr>
              <a:t>Services</a:t>
            </a:r>
          </a:p>
        </p:txBody>
      </p:sp>
      <p:sp>
        <p:nvSpPr>
          <p:cNvPr name="TextBox 22" id="22"/>
          <p:cNvSpPr txBox="true"/>
          <p:nvPr/>
        </p:nvSpPr>
        <p:spPr>
          <a:xfrm rot="0">
            <a:off x="754723" y="3878828"/>
            <a:ext cx="6034373" cy="2204523"/>
          </a:xfrm>
          <a:prstGeom prst="rect">
            <a:avLst/>
          </a:prstGeom>
        </p:spPr>
        <p:txBody>
          <a:bodyPr anchor="t" rtlCol="false" tIns="0" lIns="0" bIns="0" rIns="0">
            <a:spAutoFit/>
          </a:bodyPr>
          <a:lstStyle/>
          <a:p>
            <a:pPr algn="just">
              <a:lnSpc>
                <a:spcPts val="1723"/>
              </a:lnSpc>
            </a:pPr>
            <a:r>
              <a:rPr lang="en-US" sz="1297" spc="16">
                <a:solidFill>
                  <a:srgbClr val="000000"/>
                </a:solidFill>
                <a:latin typeface="Poppins"/>
              </a:rPr>
              <a:t>We have added Lyon Cleaning Services as another facet to our growing company profile. Customers not only get best-in-class security but also best-in-class cleaning and maintenance services all on one invoice (if so desired). Lyon Cleaning Services staff are professionally trained to tackle all cleaning requirements from small to large-scale office, retail, property, and commercial entities. Lyon Cleaning Services provides only the best cleaning tools, equipment, and cleaning </a:t>
            </a:r>
          </a:p>
          <a:p>
            <a:pPr algn="l">
              <a:lnSpc>
                <a:spcPts val="1723"/>
              </a:lnSpc>
            </a:pPr>
            <a:r>
              <a:rPr lang="en-US" sz="1297">
                <a:solidFill>
                  <a:srgbClr val="000000"/>
                </a:solidFill>
                <a:latin typeface="Poppins"/>
              </a:rPr>
              <a:t>agents to ensure that any scenario is </a:t>
            </a:r>
          </a:p>
          <a:p>
            <a:pPr algn="l">
              <a:lnSpc>
                <a:spcPts val="1723"/>
              </a:lnSpc>
            </a:pPr>
            <a:r>
              <a:rPr lang="en-US" sz="1297">
                <a:solidFill>
                  <a:srgbClr val="000000"/>
                </a:solidFill>
                <a:latin typeface="Poppins"/>
              </a:rPr>
              <a:t>managed according to the customer </a:t>
            </a:r>
          </a:p>
          <a:p>
            <a:pPr algn="l">
              <a:lnSpc>
                <a:spcPts val="1723"/>
              </a:lnSpc>
            </a:pPr>
            <a:r>
              <a:rPr lang="en-US" sz="1297">
                <a:solidFill>
                  <a:srgbClr val="000000"/>
                </a:solidFill>
                <a:latin typeface="Poppins"/>
              </a:rPr>
              <a:t>requirements</a:t>
            </a:r>
          </a:p>
        </p:txBody>
      </p:sp>
      <p:sp>
        <p:nvSpPr>
          <p:cNvPr name="TextBox 23" id="23"/>
          <p:cNvSpPr txBox="true"/>
          <p:nvPr/>
        </p:nvSpPr>
        <p:spPr>
          <a:xfrm rot="0">
            <a:off x="754723" y="3217859"/>
            <a:ext cx="2722397" cy="435464"/>
          </a:xfrm>
          <a:prstGeom prst="rect">
            <a:avLst/>
          </a:prstGeom>
        </p:spPr>
        <p:txBody>
          <a:bodyPr anchor="t" rtlCol="false" tIns="0" lIns="0" bIns="0" rIns="0">
            <a:spAutoFit/>
          </a:bodyPr>
          <a:lstStyle/>
          <a:p>
            <a:pPr algn="l">
              <a:lnSpc>
                <a:spcPts val="3493"/>
              </a:lnSpc>
            </a:pPr>
            <a:r>
              <a:rPr lang="en-US" sz="2495">
                <a:solidFill>
                  <a:srgbClr val="A11010"/>
                </a:solidFill>
                <a:latin typeface="Public Sans Bold"/>
              </a:rPr>
              <a:t>Cleaning Services</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0" y="0"/>
            <a:ext cx="7556497" cy="10687593"/>
            <a:chOff x="0" y="0"/>
            <a:chExt cx="7556500" cy="10687596"/>
          </a:xfrm>
        </p:grpSpPr>
        <p:sp>
          <p:nvSpPr>
            <p:cNvPr name="Freeform 3" id="3"/>
            <p:cNvSpPr/>
            <p:nvPr/>
          </p:nvSpPr>
          <p:spPr>
            <a:xfrm flipH="false" flipV="false" rot="0">
              <a:off x="0" y="0"/>
              <a:ext cx="7555992" cy="10687558"/>
            </a:xfrm>
            <a:custGeom>
              <a:avLst/>
              <a:gdLst/>
              <a:ahLst/>
              <a:cxnLst/>
              <a:rect r="r" b="b" t="t" l="l"/>
              <a:pathLst>
                <a:path h="10687558" w="7555992">
                  <a:moveTo>
                    <a:pt x="0" y="0"/>
                  </a:moveTo>
                  <a:lnTo>
                    <a:pt x="0" y="10687558"/>
                  </a:lnTo>
                  <a:lnTo>
                    <a:pt x="7555992" y="10687558"/>
                  </a:lnTo>
                  <a:lnTo>
                    <a:pt x="7555992" y="0"/>
                  </a:lnTo>
                  <a:close/>
                </a:path>
              </a:pathLst>
            </a:custGeom>
            <a:solidFill>
              <a:srgbClr val="FFFFFF"/>
            </a:solidFill>
          </p:spPr>
        </p:sp>
      </p:grpSp>
      <p:sp>
        <p:nvSpPr>
          <p:cNvPr name="Freeform 4" id="4"/>
          <p:cNvSpPr/>
          <p:nvPr/>
        </p:nvSpPr>
        <p:spPr>
          <a:xfrm flipH="false" flipV="false" rot="0">
            <a:off x="12697" y="0"/>
            <a:ext cx="7543800" cy="10680697"/>
          </a:xfrm>
          <a:custGeom>
            <a:avLst/>
            <a:gdLst/>
            <a:ahLst/>
            <a:cxnLst/>
            <a:rect r="r" b="b" t="t" l="l"/>
            <a:pathLst>
              <a:path h="10680697" w="7543800">
                <a:moveTo>
                  <a:pt x="0" y="0"/>
                </a:moveTo>
                <a:lnTo>
                  <a:pt x="7543800" y="0"/>
                </a:lnTo>
                <a:lnTo>
                  <a:pt x="7543800" y="10680697"/>
                </a:lnTo>
                <a:lnTo>
                  <a:pt x="0" y="10680697"/>
                </a:lnTo>
                <a:lnTo>
                  <a:pt x="0" y="0"/>
                </a:lnTo>
                <a:close/>
              </a:path>
            </a:pathLst>
          </a:custGeom>
          <a:blipFill>
            <a:blip r:embed="rId2"/>
            <a:stretch>
              <a:fillRect l="0" t="0" r="0" b="0"/>
            </a:stretch>
          </a:blipFill>
        </p:spPr>
      </p:sp>
      <p:sp>
        <p:nvSpPr>
          <p:cNvPr name="Freeform 5" id="5"/>
          <p:cNvSpPr/>
          <p:nvPr/>
        </p:nvSpPr>
        <p:spPr>
          <a:xfrm flipH="false" flipV="false" rot="0">
            <a:off x="12697" y="0"/>
            <a:ext cx="7543800" cy="10680697"/>
          </a:xfrm>
          <a:custGeom>
            <a:avLst/>
            <a:gdLst/>
            <a:ahLst/>
            <a:cxnLst/>
            <a:rect r="r" b="b" t="t" l="l"/>
            <a:pathLst>
              <a:path h="10680697" w="7543800">
                <a:moveTo>
                  <a:pt x="0" y="0"/>
                </a:moveTo>
                <a:lnTo>
                  <a:pt x="7543800" y="0"/>
                </a:lnTo>
                <a:lnTo>
                  <a:pt x="7543800" y="10680697"/>
                </a:lnTo>
                <a:lnTo>
                  <a:pt x="0" y="10680697"/>
                </a:lnTo>
                <a:lnTo>
                  <a:pt x="0" y="0"/>
                </a:lnTo>
                <a:close/>
              </a:path>
            </a:pathLst>
          </a:custGeom>
          <a:blipFill>
            <a:blip r:embed="rId2"/>
            <a:stretch>
              <a:fillRect l="0" t="0" r="0" b="0"/>
            </a:stretch>
          </a:blipFill>
        </p:spPr>
      </p:sp>
      <p:sp>
        <p:nvSpPr>
          <p:cNvPr name="Freeform 6" id="6"/>
          <p:cNvSpPr/>
          <p:nvPr/>
        </p:nvSpPr>
        <p:spPr>
          <a:xfrm flipH="false" flipV="false" rot="0">
            <a:off x="952500" y="3390900"/>
            <a:ext cx="419100" cy="1155697"/>
          </a:xfrm>
          <a:custGeom>
            <a:avLst/>
            <a:gdLst/>
            <a:ahLst/>
            <a:cxnLst/>
            <a:rect r="r" b="b" t="t" l="l"/>
            <a:pathLst>
              <a:path h="1155697" w="419100">
                <a:moveTo>
                  <a:pt x="0" y="0"/>
                </a:moveTo>
                <a:lnTo>
                  <a:pt x="419100" y="0"/>
                </a:lnTo>
                <a:lnTo>
                  <a:pt x="419100" y="1155697"/>
                </a:lnTo>
                <a:lnTo>
                  <a:pt x="0" y="1155697"/>
                </a:lnTo>
                <a:lnTo>
                  <a:pt x="0" y="0"/>
                </a:lnTo>
                <a:close/>
              </a:path>
            </a:pathLst>
          </a:custGeom>
          <a:blipFill>
            <a:blip r:embed="rId3"/>
            <a:stretch>
              <a:fillRect l="0" t="0" r="0" b="0"/>
            </a:stretch>
          </a:blipFill>
        </p:spPr>
      </p:sp>
      <p:sp>
        <p:nvSpPr>
          <p:cNvPr name="Freeform 7" id="7"/>
          <p:cNvSpPr/>
          <p:nvPr/>
        </p:nvSpPr>
        <p:spPr>
          <a:xfrm flipH="false" flipV="false" rot="0">
            <a:off x="952500" y="3390900"/>
            <a:ext cx="431797" cy="1155697"/>
          </a:xfrm>
          <a:custGeom>
            <a:avLst/>
            <a:gdLst/>
            <a:ahLst/>
            <a:cxnLst/>
            <a:rect r="r" b="b" t="t" l="l"/>
            <a:pathLst>
              <a:path h="1155697" w="431797">
                <a:moveTo>
                  <a:pt x="0" y="0"/>
                </a:moveTo>
                <a:lnTo>
                  <a:pt x="431797" y="0"/>
                </a:lnTo>
                <a:lnTo>
                  <a:pt x="431797" y="1155697"/>
                </a:lnTo>
                <a:lnTo>
                  <a:pt x="0" y="1155697"/>
                </a:lnTo>
                <a:lnTo>
                  <a:pt x="0" y="0"/>
                </a:lnTo>
                <a:close/>
              </a:path>
            </a:pathLst>
          </a:custGeom>
          <a:blipFill>
            <a:blip r:embed="rId4"/>
            <a:stretch>
              <a:fillRect l="0" t="0" r="0" b="0"/>
            </a:stretch>
          </a:blipFill>
        </p:spPr>
      </p:sp>
      <p:sp>
        <p:nvSpPr>
          <p:cNvPr name="Freeform 8" id="8"/>
          <p:cNvSpPr/>
          <p:nvPr/>
        </p:nvSpPr>
        <p:spPr>
          <a:xfrm flipH="false" flipV="false" rot="0">
            <a:off x="800100" y="5346697"/>
            <a:ext cx="736597" cy="1168403"/>
          </a:xfrm>
          <a:custGeom>
            <a:avLst/>
            <a:gdLst/>
            <a:ahLst/>
            <a:cxnLst/>
            <a:rect r="r" b="b" t="t" l="l"/>
            <a:pathLst>
              <a:path h="1168403" w="736597">
                <a:moveTo>
                  <a:pt x="0" y="0"/>
                </a:moveTo>
                <a:lnTo>
                  <a:pt x="736597" y="0"/>
                </a:lnTo>
                <a:lnTo>
                  <a:pt x="736597" y="1168403"/>
                </a:lnTo>
                <a:lnTo>
                  <a:pt x="0" y="1168403"/>
                </a:lnTo>
                <a:lnTo>
                  <a:pt x="0" y="0"/>
                </a:lnTo>
                <a:close/>
              </a:path>
            </a:pathLst>
          </a:custGeom>
          <a:blipFill>
            <a:blip r:embed="rId5"/>
            <a:stretch>
              <a:fillRect l="0" t="0" r="0" b="0"/>
            </a:stretch>
          </a:blipFill>
        </p:spPr>
      </p:sp>
      <p:sp>
        <p:nvSpPr>
          <p:cNvPr name="Freeform 9" id="9"/>
          <p:cNvSpPr/>
          <p:nvPr/>
        </p:nvSpPr>
        <p:spPr>
          <a:xfrm flipH="false" flipV="false" rot="0">
            <a:off x="800100" y="5346697"/>
            <a:ext cx="749303" cy="1168403"/>
          </a:xfrm>
          <a:custGeom>
            <a:avLst/>
            <a:gdLst/>
            <a:ahLst/>
            <a:cxnLst/>
            <a:rect r="r" b="b" t="t" l="l"/>
            <a:pathLst>
              <a:path h="1168403" w="749303">
                <a:moveTo>
                  <a:pt x="0" y="0"/>
                </a:moveTo>
                <a:lnTo>
                  <a:pt x="749303" y="0"/>
                </a:lnTo>
                <a:lnTo>
                  <a:pt x="749303" y="1168403"/>
                </a:lnTo>
                <a:lnTo>
                  <a:pt x="0" y="1168403"/>
                </a:lnTo>
                <a:lnTo>
                  <a:pt x="0" y="0"/>
                </a:lnTo>
                <a:close/>
              </a:path>
            </a:pathLst>
          </a:custGeom>
          <a:blipFill>
            <a:blip r:embed="rId6"/>
            <a:stretch>
              <a:fillRect l="0" t="0" r="0" b="0"/>
            </a:stretch>
          </a:blipFill>
        </p:spPr>
      </p:sp>
      <p:sp>
        <p:nvSpPr>
          <p:cNvPr name="Freeform 10" id="10"/>
          <p:cNvSpPr/>
          <p:nvPr/>
        </p:nvSpPr>
        <p:spPr>
          <a:xfrm flipH="false" flipV="false" rot="0">
            <a:off x="762000" y="7315200"/>
            <a:ext cx="812797" cy="1168403"/>
          </a:xfrm>
          <a:custGeom>
            <a:avLst/>
            <a:gdLst/>
            <a:ahLst/>
            <a:cxnLst/>
            <a:rect r="r" b="b" t="t" l="l"/>
            <a:pathLst>
              <a:path h="1168403" w="812797">
                <a:moveTo>
                  <a:pt x="0" y="0"/>
                </a:moveTo>
                <a:lnTo>
                  <a:pt x="812797" y="0"/>
                </a:lnTo>
                <a:lnTo>
                  <a:pt x="812797" y="1168403"/>
                </a:lnTo>
                <a:lnTo>
                  <a:pt x="0" y="1168403"/>
                </a:lnTo>
                <a:lnTo>
                  <a:pt x="0" y="0"/>
                </a:lnTo>
                <a:close/>
              </a:path>
            </a:pathLst>
          </a:custGeom>
          <a:blipFill>
            <a:blip r:embed="rId7"/>
            <a:stretch>
              <a:fillRect l="0" t="0" r="0" b="0"/>
            </a:stretch>
          </a:blipFill>
        </p:spPr>
      </p:sp>
      <p:sp>
        <p:nvSpPr>
          <p:cNvPr name="Freeform 11" id="11"/>
          <p:cNvSpPr/>
          <p:nvPr/>
        </p:nvSpPr>
        <p:spPr>
          <a:xfrm flipH="false" flipV="false" rot="0">
            <a:off x="762000" y="7315200"/>
            <a:ext cx="812797" cy="1168403"/>
          </a:xfrm>
          <a:custGeom>
            <a:avLst/>
            <a:gdLst/>
            <a:ahLst/>
            <a:cxnLst/>
            <a:rect r="r" b="b" t="t" l="l"/>
            <a:pathLst>
              <a:path h="1168403" w="812797">
                <a:moveTo>
                  <a:pt x="0" y="0"/>
                </a:moveTo>
                <a:lnTo>
                  <a:pt x="812797" y="0"/>
                </a:lnTo>
                <a:lnTo>
                  <a:pt x="812797" y="1168403"/>
                </a:lnTo>
                <a:lnTo>
                  <a:pt x="0" y="1168403"/>
                </a:lnTo>
                <a:lnTo>
                  <a:pt x="0" y="0"/>
                </a:lnTo>
                <a:close/>
              </a:path>
            </a:pathLst>
          </a:custGeom>
          <a:blipFill>
            <a:blip r:embed="rId8"/>
            <a:stretch>
              <a:fillRect l="0" t="0" r="0" b="0"/>
            </a:stretch>
          </a:blipFill>
        </p:spPr>
      </p:sp>
      <p:sp>
        <p:nvSpPr>
          <p:cNvPr name="Freeform 12" id="12"/>
          <p:cNvSpPr/>
          <p:nvPr/>
        </p:nvSpPr>
        <p:spPr>
          <a:xfrm flipH="false" flipV="false" rot="0">
            <a:off x="12697" y="8140703"/>
            <a:ext cx="4152900" cy="2540003"/>
          </a:xfrm>
          <a:custGeom>
            <a:avLst/>
            <a:gdLst/>
            <a:ahLst/>
            <a:cxnLst/>
            <a:rect r="r" b="b" t="t" l="l"/>
            <a:pathLst>
              <a:path h="2540003" w="4152900">
                <a:moveTo>
                  <a:pt x="0" y="0"/>
                </a:moveTo>
                <a:lnTo>
                  <a:pt x="4152900" y="0"/>
                </a:lnTo>
                <a:lnTo>
                  <a:pt x="4152900" y="2540003"/>
                </a:lnTo>
                <a:lnTo>
                  <a:pt x="0" y="2540003"/>
                </a:lnTo>
                <a:lnTo>
                  <a:pt x="0" y="0"/>
                </a:lnTo>
                <a:close/>
              </a:path>
            </a:pathLst>
          </a:custGeom>
          <a:blipFill>
            <a:blip r:embed="rId9"/>
            <a:stretch>
              <a:fillRect l="0" t="0" r="0" b="0"/>
            </a:stretch>
          </a:blipFill>
        </p:spPr>
      </p:sp>
      <p:sp>
        <p:nvSpPr>
          <p:cNvPr name="Freeform 13" id="13"/>
          <p:cNvSpPr/>
          <p:nvPr/>
        </p:nvSpPr>
        <p:spPr>
          <a:xfrm flipH="false" flipV="false" rot="0">
            <a:off x="4292603" y="0"/>
            <a:ext cx="3263903" cy="4457700"/>
          </a:xfrm>
          <a:custGeom>
            <a:avLst/>
            <a:gdLst/>
            <a:ahLst/>
            <a:cxnLst/>
            <a:rect r="r" b="b" t="t" l="l"/>
            <a:pathLst>
              <a:path h="4457700" w="3263903">
                <a:moveTo>
                  <a:pt x="0" y="0"/>
                </a:moveTo>
                <a:lnTo>
                  <a:pt x="3263903" y="0"/>
                </a:lnTo>
                <a:lnTo>
                  <a:pt x="3263903" y="4457700"/>
                </a:lnTo>
                <a:lnTo>
                  <a:pt x="0" y="4457700"/>
                </a:lnTo>
                <a:lnTo>
                  <a:pt x="0" y="0"/>
                </a:lnTo>
                <a:close/>
              </a:path>
            </a:pathLst>
          </a:custGeom>
          <a:blipFill>
            <a:blip r:embed="rId10"/>
            <a:stretch>
              <a:fillRect l="0" t="0" r="0" b="0"/>
            </a:stretch>
          </a:blipFill>
        </p:spPr>
      </p:sp>
      <p:sp>
        <p:nvSpPr>
          <p:cNvPr name="Freeform 14" id="14"/>
          <p:cNvSpPr/>
          <p:nvPr/>
        </p:nvSpPr>
        <p:spPr>
          <a:xfrm flipH="false" flipV="false" rot="0">
            <a:off x="4622797" y="12697"/>
            <a:ext cx="1524000" cy="1104900"/>
          </a:xfrm>
          <a:custGeom>
            <a:avLst/>
            <a:gdLst/>
            <a:ahLst/>
            <a:cxnLst/>
            <a:rect r="r" b="b" t="t" l="l"/>
            <a:pathLst>
              <a:path h="1104900" w="1524000">
                <a:moveTo>
                  <a:pt x="0" y="0"/>
                </a:moveTo>
                <a:lnTo>
                  <a:pt x="1524000" y="0"/>
                </a:lnTo>
                <a:lnTo>
                  <a:pt x="1524000" y="1104900"/>
                </a:lnTo>
                <a:lnTo>
                  <a:pt x="0" y="1104900"/>
                </a:lnTo>
                <a:lnTo>
                  <a:pt x="0" y="0"/>
                </a:lnTo>
                <a:close/>
              </a:path>
            </a:pathLst>
          </a:custGeom>
          <a:blipFill>
            <a:blip r:embed="rId11"/>
            <a:stretch>
              <a:fillRect l="0" t="0" r="0" b="0"/>
            </a:stretch>
          </a:blipFill>
        </p:spPr>
      </p:sp>
      <p:sp>
        <p:nvSpPr>
          <p:cNvPr name="Freeform 15" id="15"/>
          <p:cNvSpPr/>
          <p:nvPr/>
        </p:nvSpPr>
        <p:spPr>
          <a:xfrm flipH="false" flipV="false" rot="0">
            <a:off x="12697" y="12697"/>
            <a:ext cx="1676400" cy="1765297"/>
          </a:xfrm>
          <a:custGeom>
            <a:avLst/>
            <a:gdLst/>
            <a:ahLst/>
            <a:cxnLst/>
            <a:rect r="r" b="b" t="t" l="l"/>
            <a:pathLst>
              <a:path h="1765297" w="1676400">
                <a:moveTo>
                  <a:pt x="0" y="0"/>
                </a:moveTo>
                <a:lnTo>
                  <a:pt x="1676400" y="0"/>
                </a:lnTo>
                <a:lnTo>
                  <a:pt x="1676400" y="1765297"/>
                </a:lnTo>
                <a:lnTo>
                  <a:pt x="0" y="1765297"/>
                </a:lnTo>
                <a:lnTo>
                  <a:pt x="0" y="0"/>
                </a:lnTo>
                <a:close/>
              </a:path>
            </a:pathLst>
          </a:custGeom>
          <a:blipFill>
            <a:blip r:embed="rId12"/>
            <a:stretch>
              <a:fillRect l="0" t="0" r="0" b="0"/>
            </a:stretch>
          </a:blipFill>
        </p:spPr>
      </p:sp>
      <p:sp>
        <p:nvSpPr>
          <p:cNvPr name="Freeform 16" id="16"/>
          <p:cNvSpPr/>
          <p:nvPr/>
        </p:nvSpPr>
        <p:spPr>
          <a:xfrm flipH="false" flipV="false" rot="0">
            <a:off x="5092703" y="8229600"/>
            <a:ext cx="2438400" cy="2451097"/>
          </a:xfrm>
          <a:custGeom>
            <a:avLst/>
            <a:gdLst/>
            <a:ahLst/>
            <a:cxnLst/>
            <a:rect r="r" b="b" t="t" l="l"/>
            <a:pathLst>
              <a:path h="2451097" w="2438400">
                <a:moveTo>
                  <a:pt x="0" y="0"/>
                </a:moveTo>
                <a:lnTo>
                  <a:pt x="2438400" y="0"/>
                </a:lnTo>
                <a:lnTo>
                  <a:pt x="2438400" y="2451097"/>
                </a:lnTo>
                <a:lnTo>
                  <a:pt x="0" y="2451097"/>
                </a:lnTo>
                <a:lnTo>
                  <a:pt x="0" y="0"/>
                </a:lnTo>
                <a:close/>
              </a:path>
            </a:pathLst>
          </a:custGeom>
          <a:blipFill>
            <a:blip r:embed="rId13"/>
            <a:stretch>
              <a:fillRect l="0" t="0" r="0" b="0"/>
            </a:stretch>
          </a:blipFill>
        </p:spPr>
      </p:sp>
      <p:sp>
        <p:nvSpPr>
          <p:cNvPr name="Freeform 17" id="17"/>
          <p:cNvSpPr/>
          <p:nvPr/>
        </p:nvSpPr>
        <p:spPr>
          <a:xfrm flipH="false" flipV="false" rot="0">
            <a:off x="5450805" y="8460391"/>
            <a:ext cx="1694031" cy="1655959"/>
          </a:xfrm>
          <a:custGeom>
            <a:avLst/>
            <a:gdLst/>
            <a:ahLst/>
            <a:cxnLst/>
            <a:rect r="r" b="b" t="t" l="l"/>
            <a:pathLst>
              <a:path h="1655959" w="1694031">
                <a:moveTo>
                  <a:pt x="0" y="0"/>
                </a:moveTo>
                <a:lnTo>
                  <a:pt x="1694031" y="0"/>
                </a:lnTo>
                <a:lnTo>
                  <a:pt x="1694031" y="1655959"/>
                </a:lnTo>
                <a:lnTo>
                  <a:pt x="0" y="1655959"/>
                </a:lnTo>
                <a:lnTo>
                  <a:pt x="0" y="0"/>
                </a:lnTo>
                <a:close/>
              </a:path>
            </a:pathLst>
          </a:custGeom>
          <a:blipFill>
            <a:blip r:embed="rId14"/>
            <a:stretch>
              <a:fillRect l="0" t="0" r="0" b="0"/>
            </a:stretch>
          </a:blipFill>
        </p:spPr>
      </p:sp>
      <p:sp>
        <p:nvSpPr>
          <p:cNvPr name="TextBox 18" id="18"/>
          <p:cNvSpPr txBox="true"/>
          <p:nvPr/>
        </p:nvSpPr>
        <p:spPr>
          <a:xfrm rot="0">
            <a:off x="754723" y="1898437"/>
            <a:ext cx="906932" cy="618211"/>
          </a:xfrm>
          <a:prstGeom prst="rect">
            <a:avLst/>
          </a:prstGeom>
        </p:spPr>
        <p:txBody>
          <a:bodyPr anchor="t" rtlCol="false" tIns="0" lIns="0" bIns="0" rIns="0">
            <a:spAutoFit/>
          </a:bodyPr>
          <a:lstStyle/>
          <a:p>
            <a:pPr algn="l">
              <a:lnSpc>
                <a:spcPts val="4611"/>
              </a:lnSpc>
            </a:pPr>
            <a:r>
              <a:rPr lang="en-US" sz="3294">
                <a:solidFill>
                  <a:srgbClr val="000000"/>
                </a:solidFill>
                <a:latin typeface="Poppins Medium"/>
              </a:rPr>
              <a:t>How</a:t>
            </a:r>
          </a:p>
        </p:txBody>
      </p:sp>
      <p:sp>
        <p:nvSpPr>
          <p:cNvPr name="TextBox 19" id="19"/>
          <p:cNvSpPr txBox="true"/>
          <p:nvPr/>
        </p:nvSpPr>
        <p:spPr>
          <a:xfrm rot="0">
            <a:off x="754723" y="2401081"/>
            <a:ext cx="2674734" cy="836886"/>
          </a:xfrm>
          <a:prstGeom prst="rect">
            <a:avLst/>
          </a:prstGeom>
        </p:spPr>
        <p:txBody>
          <a:bodyPr anchor="t" rtlCol="false" tIns="0" lIns="0" bIns="0" rIns="0">
            <a:spAutoFit/>
          </a:bodyPr>
          <a:lstStyle/>
          <a:p>
            <a:pPr algn="l">
              <a:lnSpc>
                <a:spcPts val="6288"/>
              </a:lnSpc>
            </a:pPr>
            <a:r>
              <a:rPr lang="en-US" sz="4491">
                <a:solidFill>
                  <a:srgbClr val="A11010"/>
                </a:solidFill>
                <a:latin typeface="Poppins Ultra-Bold"/>
              </a:rPr>
              <a:t>We Work</a:t>
            </a:r>
          </a:p>
        </p:txBody>
      </p:sp>
      <p:sp>
        <p:nvSpPr>
          <p:cNvPr name="TextBox 20" id="20"/>
          <p:cNvSpPr txBox="true"/>
          <p:nvPr/>
        </p:nvSpPr>
        <p:spPr>
          <a:xfrm rot="0">
            <a:off x="1925869" y="7334031"/>
            <a:ext cx="4842243" cy="891169"/>
          </a:xfrm>
          <a:prstGeom prst="rect">
            <a:avLst/>
          </a:prstGeom>
        </p:spPr>
        <p:txBody>
          <a:bodyPr anchor="t" rtlCol="false" tIns="0" lIns="0" bIns="0" rIns="0">
            <a:spAutoFit/>
          </a:bodyPr>
          <a:lstStyle/>
          <a:p>
            <a:pPr algn="just">
              <a:lnSpc>
                <a:spcPts val="1723"/>
              </a:lnSpc>
            </a:pPr>
            <a:r>
              <a:rPr lang="en-US" sz="1297" spc="25">
                <a:solidFill>
                  <a:srgbClr val="000000"/>
                </a:solidFill>
                <a:latin typeface="Poppins"/>
              </a:rPr>
              <a:t>Accessibility is paramount to Lyon Security Solutions and this sets us apart from our competitors. Communication between clients and management should be transparent.</a:t>
            </a:r>
          </a:p>
        </p:txBody>
      </p:sp>
      <p:sp>
        <p:nvSpPr>
          <p:cNvPr name="TextBox 21" id="21"/>
          <p:cNvSpPr txBox="true"/>
          <p:nvPr/>
        </p:nvSpPr>
        <p:spPr>
          <a:xfrm rot="0">
            <a:off x="1941957" y="3393310"/>
            <a:ext cx="4858417" cy="891169"/>
          </a:xfrm>
          <a:prstGeom prst="rect">
            <a:avLst/>
          </a:prstGeom>
        </p:spPr>
        <p:txBody>
          <a:bodyPr anchor="t" rtlCol="false" tIns="0" lIns="0" bIns="0" rIns="0">
            <a:spAutoFit/>
          </a:bodyPr>
          <a:lstStyle/>
          <a:p>
            <a:pPr algn="just">
              <a:lnSpc>
                <a:spcPts val="1723"/>
              </a:lnSpc>
            </a:pPr>
            <a:r>
              <a:rPr lang="en-US" sz="1297">
                <a:solidFill>
                  <a:srgbClr val="000000"/>
                </a:solidFill>
                <a:latin typeface="Poppins"/>
              </a:rPr>
              <a:t>The Lyon difference is in how we operate and approach security. We go beyond simply providing security personnel, but prefer a more personalized touch so our clients have direct access to our management</a:t>
            </a:r>
          </a:p>
        </p:txBody>
      </p:sp>
      <p:sp>
        <p:nvSpPr>
          <p:cNvPr name="TextBox 22" id="22"/>
          <p:cNvSpPr txBox="true"/>
          <p:nvPr/>
        </p:nvSpPr>
        <p:spPr>
          <a:xfrm rot="0">
            <a:off x="1925869" y="5363670"/>
            <a:ext cx="4857036" cy="1328957"/>
          </a:xfrm>
          <a:prstGeom prst="rect">
            <a:avLst/>
          </a:prstGeom>
        </p:spPr>
        <p:txBody>
          <a:bodyPr anchor="t" rtlCol="false" tIns="0" lIns="0" bIns="0" rIns="0">
            <a:spAutoFit/>
          </a:bodyPr>
          <a:lstStyle/>
          <a:p>
            <a:pPr algn="just">
              <a:lnSpc>
                <a:spcPts val="1723"/>
              </a:lnSpc>
            </a:pPr>
            <a:r>
              <a:rPr lang="en-US" sz="1297">
                <a:solidFill>
                  <a:srgbClr val="000000"/>
                </a:solidFill>
                <a:latin typeface="Poppins"/>
              </a:rPr>
              <a:t>Although we pride ourselves on our teamwork, we know that ultimately responsibility rests with management. All our managers are on call 24/7 and make regular announced and unannounced visits to the sites they operate. Building and maintaining long term client partnerships.</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0" y="0"/>
            <a:ext cx="7556497" cy="10687593"/>
            <a:chOff x="0" y="0"/>
            <a:chExt cx="7556500" cy="10687596"/>
          </a:xfrm>
        </p:grpSpPr>
        <p:sp>
          <p:nvSpPr>
            <p:cNvPr name="Freeform 3" id="3"/>
            <p:cNvSpPr/>
            <p:nvPr/>
          </p:nvSpPr>
          <p:spPr>
            <a:xfrm flipH="false" flipV="false" rot="0">
              <a:off x="0" y="0"/>
              <a:ext cx="7555992" cy="10687558"/>
            </a:xfrm>
            <a:custGeom>
              <a:avLst/>
              <a:gdLst/>
              <a:ahLst/>
              <a:cxnLst/>
              <a:rect r="r" b="b" t="t" l="l"/>
              <a:pathLst>
                <a:path h="10687558" w="7555992">
                  <a:moveTo>
                    <a:pt x="0" y="0"/>
                  </a:moveTo>
                  <a:lnTo>
                    <a:pt x="0" y="10687558"/>
                  </a:lnTo>
                  <a:lnTo>
                    <a:pt x="7555992" y="10687558"/>
                  </a:lnTo>
                  <a:lnTo>
                    <a:pt x="7555992" y="0"/>
                  </a:lnTo>
                  <a:close/>
                </a:path>
              </a:pathLst>
            </a:custGeom>
            <a:solidFill>
              <a:srgbClr val="FFFFFF"/>
            </a:solidFill>
          </p:spPr>
        </p:sp>
      </p:grpSp>
      <p:sp>
        <p:nvSpPr>
          <p:cNvPr name="Freeform 4" id="4"/>
          <p:cNvSpPr/>
          <p:nvPr/>
        </p:nvSpPr>
        <p:spPr>
          <a:xfrm flipH="false" flipV="false" rot="0">
            <a:off x="12697" y="0"/>
            <a:ext cx="7543800" cy="10680697"/>
          </a:xfrm>
          <a:custGeom>
            <a:avLst/>
            <a:gdLst/>
            <a:ahLst/>
            <a:cxnLst/>
            <a:rect r="r" b="b" t="t" l="l"/>
            <a:pathLst>
              <a:path h="10680697" w="7543800">
                <a:moveTo>
                  <a:pt x="0" y="0"/>
                </a:moveTo>
                <a:lnTo>
                  <a:pt x="7543800" y="0"/>
                </a:lnTo>
                <a:lnTo>
                  <a:pt x="7543800" y="10680697"/>
                </a:lnTo>
                <a:lnTo>
                  <a:pt x="0" y="10680697"/>
                </a:lnTo>
                <a:lnTo>
                  <a:pt x="0" y="0"/>
                </a:lnTo>
                <a:close/>
              </a:path>
            </a:pathLst>
          </a:custGeom>
          <a:blipFill>
            <a:blip r:embed="rId2"/>
            <a:stretch>
              <a:fillRect l="0" t="0" r="0" b="0"/>
            </a:stretch>
          </a:blipFill>
        </p:spPr>
      </p:sp>
      <p:sp>
        <p:nvSpPr>
          <p:cNvPr name="Freeform 5" id="5"/>
          <p:cNvSpPr/>
          <p:nvPr/>
        </p:nvSpPr>
        <p:spPr>
          <a:xfrm flipH="false" flipV="false" rot="0">
            <a:off x="12697" y="0"/>
            <a:ext cx="7543800" cy="10693403"/>
          </a:xfrm>
          <a:custGeom>
            <a:avLst/>
            <a:gdLst/>
            <a:ahLst/>
            <a:cxnLst/>
            <a:rect r="r" b="b" t="t" l="l"/>
            <a:pathLst>
              <a:path h="10693403" w="7543800">
                <a:moveTo>
                  <a:pt x="0" y="0"/>
                </a:moveTo>
                <a:lnTo>
                  <a:pt x="7543800" y="0"/>
                </a:lnTo>
                <a:lnTo>
                  <a:pt x="7543800" y="10693403"/>
                </a:lnTo>
                <a:lnTo>
                  <a:pt x="0" y="10693403"/>
                </a:lnTo>
                <a:lnTo>
                  <a:pt x="0" y="0"/>
                </a:lnTo>
                <a:close/>
              </a:path>
            </a:pathLst>
          </a:custGeom>
          <a:blipFill>
            <a:blip r:embed="rId3"/>
            <a:stretch>
              <a:fillRect l="0" t="0" r="0" b="0"/>
            </a:stretch>
          </a:blipFill>
        </p:spPr>
      </p:sp>
      <p:sp>
        <p:nvSpPr>
          <p:cNvPr name="Freeform 6" id="6"/>
          <p:cNvSpPr/>
          <p:nvPr/>
        </p:nvSpPr>
        <p:spPr>
          <a:xfrm flipH="false" flipV="false" rot="0">
            <a:off x="1524000" y="12697"/>
            <a:ext cx="4025903" cy="2501903"/>
          </a:xfrm>
          <a:custGeom>
            <a:avLst/>
            <a:gdLst/>
            <a:ahLst/>
            <a:cxnLst/>
            <a:rect r="r" b="b" t="t" l="l"/>
            <a:pathLst>
              <a:path h="2501903" w="4025903">
                <a:moveTo>
                  <a:pt x="0" y="0"/>
                </a:moveTo>
                <a:lnTo>
                  <a:pt x="4025903" y="0"/>
                </a:lnTo>
                <a:lnTo>
                  <a:pt x="4025903" y="2501903"/>
                </a:lnTo>
                <a:lnTo>
                  <a:pt x="0" y="2501903"/>
                </a:lnTo>
                <a:lnTo>
                  <a:pt x="0" y="0"/>
                </a:lnTo>
                <a:close/>
              </a:path>
            </a:pathLst>
          </a:custGeom>
          <a:blipFill>
            <a:blip r:embed="rId4"/>
            <a:stretch>
              <a:fillRect l="0" t="0" r="0" b="0"/>
            </a:stretch>
          </a:blipFill>
        </p:spPr>
      </p:sp>
      <p:sp>
        <p:nvSpPr>
          <p:cNvPr name="Freeform 7" id="7"/>
          <p:cNvSpPr/>
          <p:nvPr/>
        </p:nvSpPr>
        <p:spPr>
          <a:xfrm flipH="false" flipV="false" rot="0">
            <a:off x="12697" y="1536697"/>
            <a:ext cx="7518397" cy="1066800"/>
          </a:xfrm>
          <a:custGeom>
            <a:avLst/>
            <a:gdLst/>
            <a:ahLst/>
            <a:cxnLst/>
            <a:rect r="r" b="b" t="t" l="l"/>
            <a:pathLst>
              <a:path h="1066800" w="7518397">
                <a:moveTo>
                  <a:pt x="0" y="0"/>
                </a:moveTo>
                <a:lnTo>
                  <a:pt x="7518397" y="0"/>
                </a:lnTo>
                <a:lnTo>
                  <a:pt x="7518397" y="1066800"/>
                </a:lnTo>
                <a:lnTo>
                  <a:pt x="0" y="1066800"/>
                </a:lnTo>
                <a:lnTo>
                  <a:pt x="0" y="0"/>
                </a:lnTo>
                <a:close/>
              </a:path>
            </a:pathLst>
          </a:custGeom>
          <a:blipFill>
            <a:blip r:embed="rId5"/>
            <a:stretch>
              <a:fillRect l="0" t="0" r="0" b="0"/>
            </a:stretch>
          </a:blipFill>
        </p:spPr>
      </p:sp>
      <p:sp>
        <p:nvSpPr>
          <p:cNvPr name="Freeform 8" id="8"/>
          <p:cNvSpPr/>
          <p:nvPr/>
        </p:nvSpPr>
        <p:spPr>
          <a:xfrm flipH="false" flipV="false" rot="0">
            <a:off x="4902203" y="12697"/>
            <a:ext cx="2654303" cy="2819400"/>
          </a:xfrm>
          <a:custGeom>
            <a:avLst/>
            <a:gdLst/>
            <a:ahLst/>
            <a:cxnLst/>
            <a:rect r="r" b="b" t="t" l="l"/>
            <a:pathLst>
              <a:path h="2819400" w="2654303">
                <a:moveTo>
                  <a:pt x="0" y="0"/>
                </a:moveTo>
                <a:lnTo>
                  <a:pt x="2654303" y="0"/>
                </a:lnTo>
                <a:lnTo>
                  <a:pt x="2654303" y="2819400"/>
                </a:lnTo>
                <a:lnTo>
                  <a:pt x="0" y="2819400"/>
                </a:lnTo>
                <a:lnTo>
                  <a:pt x="0" y="0"/>
                </a:lnTo>
                <a:close/>
              </a:path>
            </a:pathLst>
          </a:custGeom>
          <a:blipFill>
            <a:blip r:embed="rId6"/>
            <a:stretch>
              <a:fillRect l="0" t="0" r="0" b="0"/>
            </a:stretch>
          </a:blipFill>
        </p:spPr>
      </p:sp>
      <p:sp>
        <p:nvSpPr>
          <p:cNvPr name="Freeform 9" id="9"/>
          <p:cNvSpPr/>
          <p:nvPr/>
        </p:nvSpPr>
        <p:spPr>
          <a:xfrm flipH="false" flipV="false" rot="0">
            <a:off x="2870197" y="5969003"/>
            <a:ext cx="1841497" cy="1841497"/>
          </a:xfrm>
          <a:custGeom>
            <a:avLst/>
            <a:gdLst/>
            <a:ahLst/>
            <a:cxnLst/>
            <a:rect r="r" b="b" t="t" l="l"/>
            <a:pathLst>
              <a:path h="1841497" w="1841497">
                <a:moveTo>
                  <a:pt x="0" y="0"/>
                </a:moveTo>
                <a:lnTo>
                  <a:pt x="1841497" y="0"/>
                </a:lnTo>
                <a:lnTo>
                  <a:pt x="1841497" y="1841497"/>
                </a:lnTo>
                <a:lnTo>
                  <a:pt x="0" y="1841497"/>
                </a:lnTo>
                <a:lnTo>
                  <a:pt x="0" y="0"/>
                </a:lnTo>
                <a:close/>
              </a:path>
            </a:pathLst>
          </a:custGeom>
          <a:blipFill>
            <a:blip r:embed="rId7"/>
            <a:stretch>
              <a:fillRect l="0" t="0" r="0" b="0"/>
            </a:stretch>
          </a:blipFill>
        </p:spPr>
      </p:sp>
      <p:sp>
        <p:nvSpPr>
          <p:cNvPr name="Freeform 10" id="10"/>
          <p:cNvSpPr/>
          <p:nvPr/>
        </p:nvSpPr>
        <p:spPr>
          <a:xfrm flipH="false" flipV="false" rot="0">
            <a:off x="1955797" y="4635503"/>
            <a:ext cx="1841497" cy="1841497"/>
          </a:xfrm>
          <a:custGeom>
            <a:avLst/>
            <a:gdLst/>
            <a:ahLst/>
            <a:cxnLst/>
            <a:rect r="r" b="b" t="t" l="l"/>
            <a:pathLst>
              <a:path h="1841497" w="1841497">
                <a:moveTo>
                  <a:pt x="0" y="0"/>
                </a:moveTo>
                <a:lnTo>
                  <a:pt x="1841497" y="0"/>
                </a:lnTo>
                <a:lnTo>
                  <a:pt x="1841497" y="1841497"/>
                </a:lnTo>
                <a:lnTo>
                  <a:pt x="0" y="1841497"/>
                </a:lnTo>
                <a:lnTo>
                  <a:pt x="0" y="0"/>
                </a:lnTo>
                <a:close/>
              </a:path>
            </a:pathLst>
          </a:custGeom>
          <a:blipFill>
            <a:blip r:embed="rId8"/>
            <a:stretch>
              <a:fillRect l="0" t="0" r="0" b="0"/>
            </a:stretch>
          </a:blipFill>
        </p:spPr>
      </p:sp>
      <p:sp>
        <p:nvSpPr>
          <p:cNvPr name="Freeform 11" id="11"/>
          <p:cNvSpPr/>
          <p:nvPr/>
        </p:nvSpPr>
        <p:spPr>
          <a:xfrm flipH="false" flipV="false" rot="0">
            <a:off x="3784597" y="4635503"/>
            <a:ext cx="1841497" cy="1841497"/>
          </a:xfrm>
          <a:custGeom>
            <a:avLst/>
            <a:gdLst/>
            <a:ahLst/>
            <a:cxnLst/>
            <a:rect r="r" b="b" t="t" l="l"/>
            <a:pathLst>
              <a:path h="1841497" w="1841497">
                <a:moveTo>
                  <a:pt x="0" y="0"/>
                </a:moveTo>
                <a:lnTo>
                  <a:pt x="1841497" y="0"/>
                </a:lnTo>
                <a:lnTo>
                  <a:pt x="1841497" y="1841497"/>
                </a:lnTo>
                <a:lnTo>
                  <a:pt x="0" y="1841497"/>
                </a:lnTo>
                <a:lnTo>
                  <a:pt x="0" y="0"/>
                </a:lnTo>
                <a:close/>
              </a:path>
            </a:pathLst>
          </a:custGeom>
          <a:blipFill>
            <a:blip r:embed="rId9"/>
            <a:stretch>
              <a:fillRect l="0" t="0" r="0" b="0"/>
            </a:stretch>
          </a:blipFill>
        </p:spPr>
      </p:sp>
      <p:sp>
        <p:nvSpPr>
          <p:cNvPr name="Freeform 12" id="12"/>
          <p:cNvSpPr/>
          <p:nvPr/>
        </p:nvSpPr>
        <p:spPr>
          <a:xfrm flipH="false" flipV="false" rot="0">
            <a:off x="2438400" y="2857500"/>
            <a:ext cx="2705100" cy="2705100"/>
          </a:xfrm>
          <a:custGeom>
            <a:avLst/>
            <a:gdLst/>
            <a:ahLst/>
            <a:cxnLst/>
            <a:rect r="r" b="b" t="t" l="l"/>
            <a:pathLst>
              <a:path h="2705100" w="2705100">
                <a:moveTo>
                  <a:pt x="0" y="0"/>
                </a:moveTo>
                <a:lnTo>
                  <a:pt x="2705100" y="0"/>
                </a:lnTo>
                <a:lnTo>
                  <a:pt x="2705100" y="2705100"/>
                </a:lnTo>
                <a:lnTo>
                  <a:pt x="0" y="2705100"/>
                </a:lnTo>
                <a:lnTo>
                  <a:pt x="0" y="0"/>
                </a:lnTo>
                <a:close/>
              </a:path>
            </a:pathLst>
          </a:custGeom>
          <a:blipFill>
            <a:blip r:embed="rId10"/>
            <a:stretch>
              <a:fillRect l="0" t="0" r="0" b="0"/>
            </a:stretch>
          </a:blipFill>
        </p:spPr>
      </p:sp>
      <p:grpSp>
        <p:nvGrpSpPr>
          <p:cNvPr name="Group 13" id="13"/>
          <p:cNvGrpSpPr>
            <a:grpSpLocks noChangeAspect="true"/>
          </p:cNvGrpSpPr>
          <p:nvPr/>
        </p:nvGrpSpPr>
        <p:grpSpPr>
          <a:xfrm rot="0">
            <a:off x="2546766" y="2989907"/>
            <a:ext cx="2415550" cy="2415540"/>
            <a:chOff x="0" y="0"/>
            <a:chExt cx="3220733" cy="3220720"/>
          </a:xfrm>
        </p:grpSpPr>
        <p:sp>
          <p:nvSpPr>
            <p:cNvPr name="Freeform 14" id="14"/>
            <p:cNvSpPr/>
            <p:nvPr/>
          </p:nvSpPr>
          <p:spPr>
            <a:xfrm flipH="false" flipV="false" rot="0">
              <a:off x="0" y="0"/>
              <a:ext cx="3220720" cy="3220720"/>
            </a:xfrm>
            <a:custGeom>
              <a:avLst/>
              <a:gdLst/>
              <a:ahLst/>
              <a:cxnLst/>
              <a:rect r="r" b="b" t="t" l="l"/>
              <a:pathLst>
                <a:path h="3220720" w="3220720">
                  <a:moveTo>
                    <a:pt x="1611630" y="0"/>
                  </a:moveTo>
                  <a:cubicBezTo>
                    <a:pt x="721614" y="0"/>
                    <a:pt x="0" y="721614"/>
                    <a:pt x="0" y="1611630"/>
                  </a:cubicBezTo>
                  <a:cubicBezTo>
                    <a:pt x="0" y="2470785"/>
                    <a:pt x="672338" y="3172968"/>
                    <a:pt x="1519555" y="3220720"/>
                  </a:cubicBezTo>
                  <a:lnTo>
                    <a:pt x="1703832" y="3220720"/>
                  </a:lnTo>
                  <a:cubicBezTo>
                    <a:pt x="2520569" y="3174746"/>
                    <a:pt x="3174873" y="2520442"/>
                    <a:pt x="3220720" y="1703578"/>
                  </a:cubicBezTo>
                  <a:lnTo>
                    <a:pt x="3220720" y="1703578"/>
                  </a:lnTo>
                  <a:lnTo>
                    <a:pt x="3220720" y="1519809"/>
                  </a:lnTo>
                  <a:lnTo>
                    <a:pt x="3220720" y="1519809"/>
                  </a:lnTo>
                  <a:cubicBezTo>
                    <a:pt x="3173095" y="672465"/>
                    <a:pt x="2470912" y="0"/>
                    <a:pt x="1611630" y="0"/>
                  </a:cubicBezTo>
                  <a:close/>
                </a:path>
              </a:pathLst>
            </a:custGeom>
            <a:blipFill>
              <a:blip r:embed="rId11"/>
              <a:stretch>
                <a:fillRect l="0" t="0" r="0" b="0"/>
              </a:stretch>
            </a:blipFill>
          </p:spPr>
        </p:sp>
      </p:grpSp>
      <p:sp>
        <p:nvSpPr>
          <p:cNvPr name="Freeform 15" id="15"/>
          <p:cNvSpPr/>
          <p:nvPr/>
        </p:nvSpPr>
        <p:spPr>
          <a:xfrm flipH="false" flipV="false" rot="0">
            <a:off x="2603497" y="4178303"/>
            <a:ext cx="2374897" cy="1219200"/>
          </a:xfrm>
          <a:custGeom>
            <a:avLst/>
            <a:gdLst/>
            <a:ahLst/>
            <a:cxnLst/>
            <a:rect r="r" b="b" t="t" l="l"/>
            <a:pathLst>
              <a:path h="1219200" w="2374897">
                <a:moveTo>
                  <a:pt x="0" y="0"/>
                </a:moveTo>
                <a:lnTo>
                  <a:pt x="2374897" y="0"/>
                </a:lnTo>
                <a:lnTo>
                  <a:pt x="2374897" y="1219200"/>
                </a:lnTo>
                <a:lnTo>
                  <a:pt x="0" y="1219200"/>
                </a:lnTo>
                <a:lnTo>
                  <a:pt x="0" y="0"/>
                </a:lnTo>
                <a:close/>
              </a:path>
            </a:pathLst>
          </a:custGeom>
          <a:blipFill>
            <a:blip r:embed="rId12"/>
            <a:stretch>
              <a:fillRect l="0" t="0" r="0" b="0"/>
            </a:stretch>
          </a:blipFill>
        </p:spPr>
      </p:sp>
      <p:sp>
        <p:nvSpPr>
          <p:cNvPr name="Freeform 16" id="16"/>
          <p:cNvSpPr/>
          <p:nvPr/>
        </p:nvSpPr>
        <p:spPr>
          <a:xfrm flipH="false" flipV="false" rot="0">
            <a:off x="2730503" y="3111503"/>
            <a:ext cx="2133600" cy="2031997"/>
          </a:xfrm>
          <a:custGeom>
            <a:avLst/>
            <a:gdLst/>
            <a:ahLst/>
            <a:cxnLst/>
            <a:rect r="r" b="b" t="t" l="l"/>
            <a:pathLst>
              <a:path h="2031997" w="2133600">
                <a:moveTo>
                  <a:pt x="0" y="0"/>
                </a:moveTo>
                <a:lnTo>
                  <a:pt x="2133600" y="0"/>
                </a:lnTo>
                <a:lnTo>
                  <a:pt x="2133600" y="2031997"/>
                </a:lnTo>
                <a:lnTo>
                  <a:pt x="0" y="2031997"/>
                </a:lnTo>
                <a:lnTo>
                  <a:pt x="0" y="0"/>
                </a:lnTo>
                <a:close/>
              </a:path>
            </a:pathLst>
          </a:custGeom>
          <a:blipFill>
            <a:blip r:embed="rId13"/>
            <a:stretch>
              <a:fillRect l="0" t="0" r="0" b="0"/>
            </a:stretch>
          </a:blipFill>
        </p:spPr>
      </p:sp>
      <p:sp>
        <p:nvSpPr>
          <p:cNvPr name="Freeform 17" id="17"/>
          <p:cNvSpPr/>
          <p:nvPr/>
        </p:nvSpPr>
        <p:spPr>
          <a:xfrm flipH="false" flipV="false" rot="0">
            <a:off x="3213097" y="5499097"/>
            <a:ext cx="1143000" cy="1168403"/>
          </a:xfrm>
          <a:custGeom>
            <a:avLst/>
            <a:gdLst/>
            <a:ahLst/>
            <a:cxnLst/>
            <a:rect r="r" b="b" t="t" l="l"/>
            <a:pathLst>
              <a:path h="1168403" w="1143000">
                <a:moveTo>
                  <a:pt x="0" y="0"/>
                </a:moveTo>
                <a:lnTo>
                  <a:pt x="1143000" y="0"/>
                </a:lnTo>
                <a:lnTo>
                  <a:pt x="1143000" y="1168403"/>
                </a:lnTo>
                <a:lnTo>
                  <a:pt x="0" y="1168403"/>
                </a:lnTo>
                <a:lnTo>
                  <a:pt x="0" y="0"/>
                </a:lnTo>
                <a:close/>
              </a:path>
            </a:pathLst>
          </a:custGeom>
          <a:blipFill>
            <a:blip r:embed="rId14"/>
            <a:stretch>
              <a:fillRect l="0" t="0" r="0" b="0"/>
            </a:stretch>
          </a:blipFill>
        </p:spPr>
      </p:sp>
      <p:sp>
        <p:nvSpPr>
          <p:cNvPr name="Freeform 18" id="18"/>
          <p:cNvSpPr/>
          <p:nvPr/>
        </p:nvSpPr>
        <p:spPr>
          <a:xfrm flipH="false" flipV="false" rot="0">
            <a:off x="749303" y="5613397"/>
            <a:ext cx="2705100" cy="2717797"/>
          </a:xfrm>
          <a:custGeom>
            <a:avLst/>
            <a:gdLst/>
            <a:ahLst/>
            <a:cxnLst/>
            <a:rect r="r" b="b" t="t" l="l"/>
            <a:pathLst>
              <a:path h="2717797" w="2705100">
                <a:moveTo>
                  <a:pt x="0" y="0"/>
                </a:moveTo>
                <a:lnTo>
                  <a:pt x="2705100" y="0"/>
                </a:lnTo>
                <a:lnTo>
                  <a:pt x="2705100" y="2717797"/>
                </a:lnTo>
                <a:lnTo>
                  <a:pt x="0" y="2717797"/>
                </a:lnTo>
                <a:lnTo>
                  <a:pt x="0" y="0"/>
                </a:lnTo>
                <a:close/>
              </a:path>
            </a:pathLst>
          </a:custGeom>
          <a:blipFill>
            <a:blip r:embed="rId15"/>
            <a:stretch>
              <a:fillRect l="0" t="0" r="0" b="0"/>
            </a:stretch>
          </a:blipFill>
        </p:spPr>
      </p:sp>
      <p:grpSp>
        <p:nvGrpSpPr>
          <p:cNvPr name="Group 19" id="19"/>
          <p:cNvGrpSpPr>
            <a:grpSpLocks noChangeAspect="true"/>
          </p:cNvGrpSpPr>
          <p:nvPr/>
        </p:nvGrpSpPr>
        <p:grpSpPr>
          <a:xfrm rot="0">
            <a:off x="909990" y="5762835"/>
            <a:ext cx="2379250" cy="2379250"/>
            <a:chOff x="0" y="0"/>
            <a:chExt cx="3172333" cy="3172333"/>
          </a:xfrm>
        </p:grpSpPr>
        <p:sp>
          <p:nvSpPr>
            <p:cNvPr name="Freeform 20" id="20"/>
            <p:cNvSpPr/>
            <p:nvPr/>
          </p:nvSpPr>
          <p:spPr>
            <a:xfrm flipH="false" flipV="false" rot="0">
              <a:off x="0" y="0"/>
              <a:ext cx="3172460" cy="3172333"/>
            </a:xfrm>
            <a:custGeom>
              <a:avLst/>
              <a:gdLst/>
              <a:ahLst/>
              <a:cxnLst/>
              <a:rect r="r" b="b" t="t" l="l"/>
              <a:pathLst>
                <a:path h="3172333" w="3172460">
                  <a:moveTo>
                    <a:pt x="1587373" y="0"/>
                  </a:moveTo>
                  <a:cubicBezTo>
                    <a:pt x="710692" y="0"/>
                    <a:pt x="0" y="710692"/>
                    <a:pt x="0" y="1587373"/>
                  </a:cubicBezTo>
                  <a:cubicBezTo>
                    <a:pt x="0" y="2433701"/>
                    <a:pt x="662305" y="3125343"/>
                    <a:pt x="1496949" y="3172333"/>
                  </a:cubicBezTo>
                  <a:lnTo>
                    <a:pt x="1678051" y="3172333"/>
                  </a:lnTo>
                  <a:cubicBezTo>
                    <a:pt x="2482723" y="3127121"/>
                    <a:pt x="3127248" y="2482596"/>
                    <a:pt x="3172460" y="1677924"/>
                  </a:cubicBezTo>
                  <a:lnTo>
                    <a:pt x="3172460" y="1677924"/>
                  </a:lnTo>
                  <a:lnTo>
                    <a:pt x="3172460" y="1496949"/>
                  </a:lnTo>
                  <a:lnTo>
                    <a:pt x="3172460" y="1496949"/>
                  </a:lnTo>
                  <a:cubicBezTo>
                    <a:pt x="3125470" y="662305"/>
                    <a:pt x="2433701" y="0"/>
                    <a:pt x="1587373" y="0"/>
                  </a:cubicBezTo>
                  <a:close/>
                </a:path>
              </a:pathLst>
            </a:custGeom>
            <a:blipFill>
              <a:blip r:embed="rId16"/>
              <a:stretch>
                <a:fillRect l="-35863" t="0" r="-35729" b="0"/>
              </a:stretch>
            </a:blipFill>
          </p:spPr>
        </p:sp>
      </p:grpSp>
      <p:sp>
        <p:nvSpPr>
          <p:cNvPr name="Freeform 21" id="21"/>
          <p:cNvSpPr/>
          <p:nvPr/>
        </p:nvSpPr>
        <p:spPr>
          <a:xfrm flipH="false" flipV="false" rot="0">
            <a:off x="927097" y="6959603"/>
            <a:ext cx="2387603" cy="1181100"/>
          </a:xfrm>
          <a:custGeom>
            <a:avLst/>
            <a:gdLst/>
            <a:ahLst/>
            <a:cxnLst/>
            <a:rect r="r" b="b" t="t" l="l"/>
            <a:pathLst>
              <a:path h="1181100" w="2387603">
                <a:moveTo>
                  <a:pt x="0" y="0"/>
                </a:moveTo>
                <a:lnTo>
                  <a:pt x="2387603" y="0"/>
                </a:lnTo>
                <a:lnTo>
                  <a:pt x="2387603" y="1181100"/>
                </a:lnTo>
                <a:lnTo>
                  <a:pt x="0" y="1181100"/>
                </a:lnTo>
                <a:lnTo>
                  <a:pt x="0" y="0"/>
                </a:lnTo>
                <a:close/>
              </a:path>
            </a:pathLst>
          </a:custGeom>
          <a:blipFill>
            <a:blip r:embed="rId17"/>
            <a:stretch>
              <a:fillRect l="0" t="0" r="0" b="0"/>
            </a:stretch>
          </a:blipFill>
        </p:spPr>
      </p:sp>
      <p:sp>
        <p:nvSpPr>
          <p:cNvPr name="Freeform 22" id="22"/>
          <p:cNvSpPr/>
          <p:nvPr/>
        </p:nvSpPr>
        <p:spPr>
          <a:xfrm flipH="false" flipV="false" rot="0">
            <a:off x="1066800" y="5867400"/>
            <a:ext cx="2133600" cy="2070097"/>
          </a:xfrm>
          <a:custGeom>
            <a:avLst/>
            <a:gdLst/>
            <a:ahLst/>
            <a:cxnLst/>
            <a:rect r="r" b="b" t="t" l="l"/>
            <a:pathLst>
              <a:path h="2070097" w="2133600">
                <a:moveTo>
                  <a:pt x="0" y="0"/>
                </a:moveTo>
                <a:lnTo>
                  <a:pt x="2133600" y="0"/>
                </a:lnTo>
                <a:lnTo>
                  <a:pt x="2133600" y="2070097"/>
                </a:lnTo>
                <a:lnTo>
                  <a:pt x="0" y="2070097"/>
                </a:lnTo>
                <a:lnTo>
                  <a:pt x="0" y="0"/>
                </a:lnTo>
                <a:close/>
              </a:path>
            </a:pathLst>
          </a:custGeom>
          <a:blipFill>
            <a:blip r:embed="rId18"/>
            <a:stretch>
              <a:fillRect l="0" t="0" r="0" b="0"/>
            </a:stretch>
          </a:blipFill>
        </p:spPr>
      </p:sp>
      <p:sp>
        <p:nvSpPr>
          <p:cNvPr name="Freeform 23" id="23"/>
          <p:cNvSpPr/>
          <p:nvPr/>
        </p:nvSpPr>
        <p:spPr>
          <a:xfrm flipH="false" flipV="false" rot="0">
            <a:off x="4114800" y="5651497"/>
            <a:ext cx="2679697" cy="2654303"/>
          </a:xfrm>
          <a:custGeom>
            <a:avLst/>
            <a:gdLst/>
            <a:ahLst/>
            <a:cxnLst/>
            <a:rect r="r" b="b" t="t" l="l"/>
            <a:pathLst>
              <a:path h="2654303" w="2679697">
                <a:moveTo>
                  <a:pt x="0" y="0"/>
                </a:moveTo>
                <a:lnTo>
                  <a:pt x="2679697" y="0"/>
                </a:lnTo>
                <a:lnTo>
                  <a:pt x="2679697" y="2654303"/>
                </a:lnTo>
                <a:lnTo>
                  <a:pt x="0" y="2654303"/>
                </a:lnTo>
                <a:lnTo>
                  <a:pt x="0" y="0"/>
                </a:lnTo>
                <a:close/>
              </a:path>
            </a:pathLst>
          </a:custGeom>
          <a:blipFill>
            <a:blip r:embed="rId19"/>
            <a:stretch>
              <a:fillRect l="0" t="0" r="0" b="0"/>
            </a:stretch>
          </a:blipFill>
        </p:spPr>
      </p:sp>
      <p:grpSp>
        <p:nvGrpSpPr>
          <p:cNvPr name="Group 24" id="24"/>
          <p:cNvGrpSpPr>
            <a:grpSpLocks noChangeAspect="true"/>
          </p:cNvGrpSpPr>
          <p:nvPr/>
        </p:nvGrpSpPr>
        <p:grpSpPr>
          <a:xfrm rot="0">
            <a:off x="4256189" y="5762835"/>
            <a:ext cx="2379250" cy="2379250"/>
            <a:chOff x="0" y="0"/>
            <a:chExt cx="3172333" cy="3172333"/>
          </a:xfrm>
        </p:grpSpPr>
        <p:sp>
          <p:nvSpPr>
            <p:cNvPr name="Freeform 25" id="25"/>
            <p:cNvSpPr/>
            <p:nvPr/>
          </p:nvSpPr>
          <p:spPr>
            <a:xfrm flipH="false" flipV="false" rot="0">
              <a:off x="0" y="0"/>
              <a:ext cx="3172460" cy="3172333"/>
            </a:xfrm>
            <a:custGeom>
              <a:avLst/>
              <a:gdLst/>
              <a:ahLst/>
              <a:cxnLst/>
              <a:rect r="r" b="b" t="t" l="l"/>
              <a:pathLst>
                <a:path h="3172333" w="3172460">
                  <a:moveTo>
                    <a:pt x="1587373" y="0"/>
                  </a:moveTo>
                  <a:cubicBezTo>
                    <a:pt x="710692" y="0"/>
                    <a:pt x="0" y="710692"/>
                    <a:pt x="0" y="1587373"/>
                  </a:cubicBezTo>
                  <a:cubicBezTo>
                    <a:pt x="0" y="2433701"/>
                    <a:pt x="662305" y="3125343"/>
                    <a:pt x="1496949" y="3172333"/>
                  </a:cubicBezTo>
                  <a:lnTo>
                    <a:pt x="1678051" y="3172333"/>
                  </a:lnTo>
                  <a:cubicBezTo>
                    <a:pt x="2482596" y="3127121"/>
                    <a:pt x="3127121" y="2482596"/>
                    <a:pt x="3172460" y="1677924"/>
                  </a:cubicBezTo>
                  <a:lnTo>
                    <a:pt x="3172460" y="1677924"/>
                  </a:lnTo>
                  <a:lnTo>
                    <a:pt x="3172460" y="1497076"/>
                  </a:lnTo>
                  <a:lnTo>
                    <a:pt x="3172460" y="1497076"/>
                  </a:lnTo>
                  <a:cubicBezTo>
                    <a:pt x="3125470" y="662305"/>
                    <a:pt x="2433701" y="0"/>
                    <a:pt x="1587373" y="0"/>
                  </a:cubicBezTo>
                  <a:close/>
                </a:path>
              </a:pathLst>
            </a:custGeom>
            <a:blipFill>
              <a:blip r:embed="rId20"/>
              <a:stretch>
                <a:fillRect l="0" t="-6374" r="4" b="-6425"/>
              </a:stretch>
            </a:blipFill>
          </p:spPr>
        </p:sp>
      </p:grpSp>
      <p:sp>
        <p:nvSpPr>
          <p:cNvPr name="Freeform 26" id="26"/>
          <p:cNvSpPr/>
          <p:nvPr/>
        </p:nvSpPr>
        <p:spPr>
          <a:xfrm flipH="false" flipV="false" rot="0">
            <a:off x="1574797" y="4546597"/>
            <a:ext cx="1104900" cy="1117597"/>
          </a:xfrm>
          <a:custGeom>
            <a:avLst/>
            <a:gdLst/>
            <a:ahLst/>
            <a:cxnLst/>
            <a:rect r="r" b="b" t="t" l="l"/>
            <a:pathLst>
              <a:path h="1117597" w="1104900">
                <a:moveTo>
                  <a:pt x="0" y="0"/>
                </a:moveTo>
                <a:lnTo>
                  <a:pt x="1104900" y="0"/>
                </a:lnTo>
                <a:lnTo>
                  <a:pt x="1104900" y="1117597"/>
                </a:lnTo>
                <a:lnTo>
                  <a:pt x="0" y="1117597"/>
                </a:lnTo>
                <a:lnTo>
                  <a:pt x="0" y="0"/>
                </a:lnTo>
                <a:close/>
              </a:path>
            </a:pathLst>
          </a:custGeom>
          <a:blipFill>
            <a:blip r:embed="rId21"/>
            <a:stretch>
              <a:fillRect l="0" t="0" r="0" b="0"/>
            </a:stretch>
          </a:blipFill>
        </p:spPr>
      </p:sp>
      <p:sp>
        <p:nvSpPr>
          <p:cNvPr name="Freeform 27" id="27"/>
          <p:cNvSpPr/>
          <p:nvPr/>
        </p:nvSpPr>
        <p:spPr>
          <a:xfrm flipH="false" flipV="false" rot="0">
            <a:off x="4267200" y="6959603"/>
            <a:ext cx="2374897" cy="1206503"/>
          </a:xfrm>
          <a:custGeom>
            <a:avLst/>
            <a:gdLst/>
            <a:ahLst/>
            <a:cxnLst/>
            <a:rect r="r" b="b" t="t" l="l"/>
            <a:pathLst>
              <a:path h="1206503" w="2374897">
                <a:moveTo>
                  <a:pt x="0" y="0"/>
                </a:moveTo>
                <a:lnTo>
                  <a:pt x="2374897" y="0"/>
                </a:lnTo>
                <a:lnTo>
                  <a:pt x="2374897" y="1206503"/>
                </a:lnTo>
                <a:lnTo>
                  <a:pt x="0" y="1206503"/>
                </a:lnTo>
                <a:lnTo>
                  <a:pt x="0" y="0"/>
                </a:lnTo>
                <a:close/>
              </a:path>
            </a:pathLst>
          </a:custGeom>
          <a:blipFill>
            <a:blip r:embed="rId22"/>
            <a:stretch>
              <a:fillRect l="0" t="0" r="0" b="0"/>
            </a:stretch>
          </a:blipFill>
        </p:spPr>
      </p:sp>
      <p:sp>
        <p:nvSpPr>
          <p:cNvPr name="Freeform 28" id="28"/>
          <p:cNvSpPr/>
          <p:nvPr/>
        </p:nvSpPr>
        <p:spPr>
          <a:xfrm flipH="false" flipV="false" rot="0">
            <a:off x="4698997" y="5867400"/>
            <a:ext cx="1841497" cy="2146297"/>
          </a:xfrm>
          <a:custGeom>
            <a:avLst/>
            <a:gdLst/>
            <a:ahLst/>
            <a:cxnLst/>
            <a:rect r="r" b="b" t="t" l="l"/>
            <a:pathLst>
              <a:path h="2146297" w="1841497">
                <a:moveTo>
                  <a:pt x="0" y="0"/>
                </a:moveTo>
                <a:lnTo>
                  <a:pt x="1841497" y="0"/>
                </a:lnTo>
                <a:lnTo>
                  <a:pt x="1841497" y="2146297"/>
                </a:lnTo>
                <a:lnTo>
                  <a:pt x="0" y="2146297"/>
                </a:lnTo>
                <a:lnTo>
                  <a:pt x="0" y="0"/>
                </a:lnTo>
                <a:close/>
              </a:path>
            </a:pathLst>
          </a:custGeom>
          <a:blipFill>
            <a:blip r:embed="rId23"/>
            <a:stretch>
              <a:fillRect l="0" t="0" r="0" b="0"/>
            </a:stretch>
          </a:blipFill>
        </p:spPr>
      </p:sp>
      <p:sp>
        <p:nvSpPr>
          <p:cNvPr name="Freeform 29" id="29"/>
          <p:cNvSpPr/>
          <p:nvPr/>
        </p:nvSpPr>
        <p:spPr>
          <a:xfrm flipH="false" flipV="false" rot="0">
            <a:off x="3225803" y="7302503"/>
            <a:ext cx="1130303" cy="1155697"/>
          </a:xfrm>
          <a:custGeom>
            <a:avLst/>
            <a:gdLst/>
            <a:ahLst/>
            <a:cxnLst/>
            <a:rect r="r" b="b" t="t" l="l"/>
            <a:pathLst>
              <a:path h="1155697" w="1130303">
                <a:moveTo>
                  <a:pt x="0" y="0"/>
                </a:moveTo>
                <a:lnTo>
                  <a:pt x="1130303" y="0"/>
                </a:lnTo>
                <a:lnTo>
                  <a:pt x="1130303" y="1155697"/>
                </a:lnTo>
                <a:lnTo>
                  <a:pt x="0" y="1155697"/>
                </a:lnTo>
                <a:lnTo>
                  <a:pt x="0" y="0"/>
                </a:lnTo>
                <a:close/>
              </a:path>
            </a:pathLst>
          </a:custGeom>
          <a:blipFill>
            <a:blip r:embed="rId24"/>
            <a:stretch>
              <a:fillRect l="0" t="0" r="0" b="0"/>
            </a:stretch>
          </a:blipFill>
        </p:spPr>
      </p:sp>
      <p:sp>
        <p:nvSpPr>
          <p:cNvPr name="Freeform 30" id="30"/>
          <p:cNvSpPr/>
          <p:nvPr/>
        </p:nvSpPr>
        <p:spPr>
          <a:xfrm flipH="false" flipV="false" rot="0">
            <a:off x="1397003" y="8521703"/>
            <a:ext cx="4711703" cy="2159003"/>
          </a:xfrm>
          <a:custGeom>
            <a:avLst/>
            <a:gdLst/>
            <a:ahLst/>
            <a:cxnLst/>
            <a:rect r="r" b="b" t="t" l="l"/>
            <a:pathLst>
              <a:path h="2159003" w="4711703">
                <a:moveTo>
                  <a:pt x="0" y="0"/>
                </a:moveTo>
                <a:lnTo>
                  <a:pt x="4711703" y="0"/>
                </a:lnTo>
                <a:lnTo>
                  <a:pt x="4711703" y="2159003"/>
                </a:lnTo>
                <a:lnTo>
                  <a:pt x="0" y="2159003"/>
                </a:lnTo>
                <a:lnTo>
                  <a:pt x="0" y="0"/>
                </a:lnTo>
                <a:close/>
              </a:path>
            </a:pathLst>
          </a:custGeom>
          <a:blipFill>
            <a:blip r:embed="rId25"/>
            <a:stretch>
              <a:fillRect l="0" t="0" r="0" b="0"/>
            </a:stretch>
          </a:blipFill>
        </p:spPr>
      </p:sp>
      <p:sp>
        <p:nvSpPr>
          <p:cNvPr name="Freeform 31" id="31"/>
          <p:cNvSpPr/>
          <p:nvPr/>
        </p:nvSpPr>
        <p:spPr>
          <a:xfrm flipH="false" flipV="false" rot="0">
            <a:off x="4876800" y="4546597"/>
            <a:ext cx="1104900" cy="1117597"/>
          </a:xfrm>
          <a:custGeom>
            <a:avLst/>
            <a:gdLst/>
            <a:ahLst/>
            <a:cxnLst/>
            <a:rect r="r" b="b" t="t" l="l"/>
            <a:pathLst>
              <a:path h="1117597" w="1104900">
                <a:moveTo>
                  <a:pt x="0" y="0"/>
                </a:moveTo>
                <a:lnTo>
                  <a:pt x="1104900" y="0"/>
                </a:lnTo>
                <a:lnTo>
                  <a:pt x="1104900" y="1117597"/>
                </a:lnTo>
                <a:lnTo>
                  <a:pt x="0" y="1117597"/>
                </a:lnTo>
                <a:lnTo>
                  <a:pt x="0" y="0"/>
                </a:lnTo>
                <a:close/>
              </a:path>
            </a:pathLst>
          </a:custGeom>
          <a:blipFill>
            <a:blip r:embed="rId26"/>
            <a:stretch>
              <a:fillRect l="0" t="0" r="0" b="0"/>
            </a:stretch>
          </a:blipFill>
        </p:spPr>
      </p:sp>
      <p:sp>
        <p:nvSpPr>
          <p:cNvPr name="Freeform 32" id="32"/>
          <p:cNvSpPr/>
          <p:nvPr/>
        </p:nvSpPr>
        <p:spPr>
          <a:xfrm flipH="false" flipV="false" rot="0">
            <a:off x="2374897" y="9398003"/>
            <a:ext cx="2806703" cy="12697"/>
          </a:xfrm>
          <a:custGeom>
            <a:avLst/>
            <a:gdLst/>
            <a:ahLst/>
            <a:cxnLst/>
            <a:rect r="r" b="b" t="t" l="l"/>
            <a:pathLst>
              <a:path h="12697" w="2806703">
                <a:moveTo>
                  <a:pt x="0" y="0"/>
                </a:moveTo>
                <a:lnTo>
                  <a:pt x="2806703" y="0"/>
                </a:lnTo>
                <a:lnTo>
                  <a:pt x="2806703" y="12697"/>
                </a:lnTo>
                <a:lnTo>
                  <a:pt x="0" y="12697"/>
                </a:lnTo>
                <a:lnTo>
                  <a:pt x="0" y="0"/>
                </a:lnTo>
                <a:close/>
              </a:path>
            </a:pathLst>
          </a:custGeom>
          <a:blipFill>
            <a:blip r:embed="rId27"/>
            <a:stretch>
              <a:fillRect l="0" t="0" r="0" b="0"/>
            </a:stretch>
          </a:blipFill>
        </p:spPr>
      </p:sp>
      <p:sp>
        <p:nvSpPr>
          <p:cNvPr name="TextBox 33" id="33"/>
          <p:cNvSpPr txBox="true"/>
          <p:nvPr/>
        </p:nvSpPr>
        <p:spPr>
          <a:xfrm rot="0">
            <a:off x="754723" y="1234202"/>
            <a:ext cx="1040759" cy="618211"/>
          </a:xfrm>
          <a:prstGeom prst="rect">
            <a:avLst/>
          </a:prstGeom>
        </p:spPr>
        <p:txBody>
          <a:bodyPr anchor="t" rtlCol="false" tIns="0" lIns="0" bIns="0" rIns="0">
            <a:spAutoFit/>
          </a:bodyPr>
          <a:lstStyle/>
          <a:p>
            <a:pPr algn="l">
              <a:lnSpc>
                <a:spcPts val="4611"/>
              </a:lnSpc>
            </a:pPr>
            <a:r>
              <a:rPr lang="en-US" sz="3294">
                <a:solidFill>
                  <a:srgbClr val="000000"/>
                </a:solidFill>
                <a:latin typeface="Poppins Medium"/>
              </a:rPr>
              <a:t>Meet</a:t>
            </a:r>
          </a:p>
        </p:txBody>
      </p:sp>
      <p:sp>
        <p:nvSpPr>
          <p:cNvPr name="TextBox 34" id="34"/>
          <p:cNvSpPr txBox="true"/>
          <p:nvPr/>
        </p:nvSpPr>
        <p:spPr>
          <a:xfrm rot="0">
            <a:off x="754723" y="1839411"/>
            <a:ext cx="3402978" cy="1024004"/>
          </a:xfrm>
          <a:prstGeom prst="rect">
            <a:avLst/>
          </a:prstGeom>
        </p:spPr>
        <p:txBody>
          <a:bodyPr anchor="t" rtlCol="false" tIns="0" lIns="0" bIns="0" rIns="0">
            <a:spAutoFit/>
          </a:bodyPr>
          <a:lstStyle/>
          <a:p>
            <a:pPr algn="l">
              <a:lnSpc>
                <a:spcPts val="3670"/>
              </a:lnSpc>
            </a:pPr>
            <a:r>
              <a:rPr lang="en-US" sz="3692">
                <a:solidFill>
                  <a:srgbClr val="A11010"/>
                </a:solidFill>
                <a:latin typeface="Poppins Ultra-Bold"/>
              </a:rPr>
              <a:t>With Management </a:t>
            </a:r>
          </a:p>
        </p:txBody>
      </p:sp>
      <p:sp>
        <p:nvSpPr>
          <p:cNvPr name="TextBox 35" id="35"/>
          <p:cNvSpPr txBox="true"/>
          <p:nvPr/>
        </p:nvSpPr>
        <p:spPr>
          <a:xfrm rot="0">
            <a:off x="2371077" y="9835058"/>
            <a:ext cx="2757830" cy="311553"/>
          </a:xfrm>
          <a:prstGeom prst="rect">
            <a:avLst/>
          </a:prstGeom>
        </p:spPr>
        <p:txBody>
          <a:bodyPr anchor="t" rtlCol="false" tIns="0" lIns="0" bIns="0" rIns="0">
            <a:spAutoFit/>
          </a:bodyPr>
          <a:lstStyle/>
          <a:p>
            <a:pPr algn="l">
              <a:lnSpc>
                <a:spcPts val="2514"/>
              </a:lnSpc>
            </a:pPr>
            <a:r>
              <a:rPr lang="en-US" sz="1796">
                <a:solidFill>
                  <a:srgbClr val="FFFFFF"/>
                </a:solidFill>
                <a:latin typeface="Canva Sans"/>
                <a:hlinkClick r:id="rId28" tooltip="mailto:mark@lyonsecurity.co.za"/>
              </a:rPr>
              <a:t>mark@lyonsecurity.co.za</a:t>
            </a:r>
          </a:p>
        </p:txBody>
      </p:sp>
      <p:sp>
        <p:nvSpPr>
          <p:cNvPr name="TextBox 36" id="36"/>
          <p:cNvSpPr txBox="true"/>
          <p:nvPr/>
        </p:nvSpPr>
        <p:spPr>
          <a:xfrm rot="0">
            <a:off x="2371077" y="9081011"/>
            <a:ext cx="2817419" cy="311553"/>
          </a:xfrm>
          <a:prstGeom prst="rect">
            <a:avLst/>
          </a:prstGeom>
        </p:spPr>
        <p:txBody>
          <a:bodyPr anchor="t" rtlCol="false" tIns="0" lIns="0" bIns="0" rIns="0">
            <a:spAutoFit/>
          </a:bodyPr>
          <a:lstStyle/>
          <a:p>
            <a:pPr algn="l">
              <a:lnSpc>
                <a:spcPts val="2514"/>
              </a:lnSpc>
            </a:pPr>
            <a:r>
              <a:rPr lang="en-US" sz="1796">
                <a:solidFill>
                  <a:srgbClr val="FFFFFF"/>
                </a:solidFill>
                <a:latin typeface="Canva Sans"/>
                <a:hlinkClick r:id="rId29" tooltip="mailto:cindy@lyonsecurity.co.za"/>
              </a:rPr>
              <a:t>cindy@lyonsecurity.co.za</a:t>
            </a:r>
          </a:p>
        </p:txBody>
      </p:sp>
      <p:sp>
        <p:nvSpPr>
          <p:cNvPr name="TextBox 37" id="37"/>
          <p:cNvSpPr txBox="true"/>
          <p:nvPr/>
        </p:nvSpPr>
        <p:spPr>
          <a:xfrm rot="2934300">
            <a:off x="2998191" y="4516900"/>
            <a:ext cx="135846" cy="254432"/>
          </a:xfrm>
          <a:prstGeom prst="rect">
            <a:avLst/>
          </a:prstGeom>
        </p:spPr>
        <p:txBody>
          <a:bodyPr anchor="t" rtlCol="false" tIns="0" lIns="0" bIns="0" rIns="0">
            <a:spAutoFit/>
          </a:bodyPr>
          <a:lstStyle/>
          <a:p>
            <a:pPr algn="l">
              <a:lnSpc>
                <a:spcPts val="2085"/>
              </a:lnSpc>
            </a:pPr>
            <a:r>
              <a:rPr lang="en-US" sz="1489">
                <a:solidFill>
                  <a:srgbClr val="FFFFFF"/>
                </a:solidFill>
                <a:latin typeface="Public Sans Bold"/>
              </a:rPr>
              <a:t>C</a:t>
            </a:r>
          </a:p>
        </p:txBody>
      </p:sp>
      <p:sp>
        <p:nvSpPr>
          <p:cNvPr name="TextBox 38" id="38"/>
          <p:cNvSpPr txBox="true"/>
          <p:nvPr/>
        </p:nvSpPr>
        <p:spPr>
          <a:xfrm rot="2598480">
            <a:off x="3103626" y="4583420"/>
            <a:ext cx="52883" cy="254432"/>
          </a:xfrm>
          <a:prstGeom prst="rect">
            <a:avLst/>
          </a:prstGeom>
        </p:spPr>
        <p:txBody>
          <a:bodyPr anchor="t" rtlCol="false" tIns="0" lIns="0" bIns="0" rIns="0">
            <a:spAutoFit/>
          </a:bodyPr>
          <a:lstStyle/>
          <a:p>
            <a:pPr algn="l">
              <a:lnSpc>
                <a:spcPts val="2085"/>
              </a:lnSpc>
            </a:pPr>
            <a:r>
              <a:rPr lang="en-US" sz="1489">
                <a:solidFill>
                  <a:srgbClr val="FFFFFF"/>
                </a:solidFill>
                <a:latin typeface="Public Sans Bold"/>
              </a:rPr>
              <a:t>i</a:t>
            </a:r>
          </a:p>
        </p:txBody>
      </p:sp>
      <p:sp>
        <p:nvSpPr>
          <p:cNvPr name="TextBox 39" id="39"/>
          <p:cNvSpPr txBox="true"/>
          <p:nvPr/>
        </p:nvSpPr>
        <p:spPr>
          <a:xfrm rot="2304840">
            <a:off x="3134911" y="4636132"/>
            <a:ext cx="112195" cy="254432"/>
          </a:xfrm>
          <a:prstGeom prst="rect">
            <a:avLst/>
          </a:prstGeom>
        </p:spPr>
        <p:txBody>
          <a:bodyPr anchor="t" rtlCol="false" tIns="0" lIns="0" bIns="0" rIns="0">
            <a:spAutoFit/>
          </a:bodyPr>
          <a:lstStyle/>
          <a:p>
            <a:pPr algn="l">
              <a:lnSpc>
                <a:spcPts val="2085"/>
              </a:lnSpc>
            </a:pPr>
            <a:r>
              <a:rPr lang="en-US" sz="1489">
                <a:solidFill>
                  <a:srgbClr val="FFFFFF"/>
                </a:solidFill>
                <a:latin typeface="Public Sans Bold"/>
              </a:rPr>
              <a:t>n</a:t>
            </a:r>
          </a:p>
        </p:txBody>
      </p:sp>
      <p:sp>
        <p:nvSpPr>
          <p:cNvPr name="TextBox 40" id="40"/>
          <p:cNvSpPr txBox="true"/>
          <p:nvPr/>
        </p:nvSpPr>
        <p:spPr>
          <a:xfrm rot="1901520">
            <a:off x="3224266" y="4699666"/>
            <a:ext cx="114462" cy="254432"/>
          </a:xfrm>
          <a:prstGeom prst="rect">
            <a:avLst/>
          </a:prstGeom>
        </p:spPr>
        <p:txBody>
          <a:bodyPr anchor="t" rtlCol="false" tIns="0" lIns="0" bIns="0" rIns="0">
            <a:spAutoFit/>
          </a:bodyPr>
          <a:lstStyle/>
          <a:p>
            <a:pPr algn="l">
              <a:lnSpc>
                <a:spcPts val="2085"/>
              </a:lnSpc>
            </a:pPr>
            <a:r>
              <a:rPr lang="en-US" sz="1489">
                <a:solidFill>
                  <a:srgbClr val="FFFFFF"/>
                </a:solidFill>
                <a:latin typeface="Public Sans Bold"/>
              </a:rPr>
              <a:t>d</a:t>
            </a:r>
          </a:p>
        </p:txBody>
      </p:sp>
      <p:sp>
        <p:nvSpPr>
          <p:cNvPr name="TextBox 41" id="41"/>
          <p:cNvSpPr txBox="true"/>
          <p:nvPr/>
        </p:nvSpPr>
        <p:spPr>
          <a:xfrm rot="1508520">
            <a:off x="3323234" y="4751047"/>
            <a:ext cx="106423" cy="254432"/>
          </a:xfrm>
          <a:prstGeom prst="rect">
            <a:avLst/>
          </a:prstGeom>
        </p:spPr>
        <p:txBody>
          <a:bodyPr anchor="t" rtlCol="false" tIns="0" lIns="0" bIns="0" rIns="0">
            <a:spAutoFit/>
          </a:bodyPr>
          <a:lstStyle/>
          <a:p>
            <a:pPr algn="l">
              <a:lnSpc>
                <a:spcPts val="2085"/>
              </a:lnSpc>
            </a:pPr>
            <a:r>
              <a:rPr lang="en-US" sz="1489">
                <a:solidFill>
                  <a:srgbClr val="FFFFFF"/>
                </a:solidFill>
                <a:latin typeface="Public Sans Bold"/>
              </a:rPr>
              <a:t>y</a:t>
            </a:r>
          </a:p>
        </p:txBody>
      </p:sp>
      <p:sp>
        <p:nvSpPr>
          <p:cNvPr name="TextBox 42" id="42"/>
          <p:cNvSpPr txBox="true"/>
          <p:nvPr/>
        </p:nvSpPr>
        <p:spPr>
          <a:xfrm rot="946080">
            <a:off x="3456044" y="4804926"/>
            <a:ext cx="129502" cy="254432"/>
          </a:xfrm>
          <a:prstGeom prst="rect">
            <a:avLst/>
          </a:prstGeom>
        </p:spPr>
        <p:txBody>
          <a:bodyPr anchor="t" rtlCol="false" tIns="0" lIns="0" bIns="0" rIns="0">
            <a:spAutoFit/>
          </a:bodyPr>
          <a:lstStyle/>
          <a:p>
            <a:pPr algn="l">
              <a:lnSpc>
                <a:spcPts val="2085"/>
              </a:lnSpc>
            </a:pPr>
            <a:r>
              <a:rPr lang="en-US" sz="1489">
                <a:solidFill>
                  <a:srgbClr val="FFFFFF"/>
                </a:solidFill>
                <a:latin typeface="Public Sans Bold"/>
              </a:rPr>
              <a:t>B</a:t>
            </a:r>
          </a:p>
        </p:txBody>
      </p:sp>
      <p:sp>
        <p:nvSpPr>
          <p:cNvPr name="TextBox 43" id="43"/>
          <p:cNvSpPr txBox="true"/>
          <p:nvPr/>
        </p:nvSpPr>
        <p:spPr>
          <a:xfrm rot="524280">
            <a:off x="3580092" y="4829495"/>
            <a:ext cx="107556" cy="254432"/>
          </a:xfrm>
          <a:prstGeom prst="rect">
            <a:avLst/>
          </a:prstGeom>
        </p:spPr>
        <p:txBody>
          <a:bodyPr anchor="t" rtlCol="false" tIns="0" lIns="0" bIns="0" rIns="0">
            <a:spAutoFit/>
          </a:bodyPr>
          <a:lstStyle/>
          <a:p>
            <a:pPr algn="l">
              <a:lnSpc>
                <a:spcPts val="2085"/>
              </a:lnSpc>
            </a:pPr>
            <a:r>
              <a:rPr lang="en-US" sz="1489">
                <a:solidFill>
                  <a:srgbClr val="FFFFFF"/>
                </a:solidFill>
                <a:latin typeface="Public Sans Bold"/>
              </a:rPr>
              <a:t>e</a:t>
            </a:r>
          </a:p>
        </p:txBody>
      </p:sp>
      <p:sp>
        <p:nvSpPr>
          <p:cNvPr name="TextBox 44" id="44"/>
          <p:cNvSpPr txBox="true"/>
          <p:nvPr/>
        </p:nvSpPr>
        <p:spPr>
          <a:xfrm rot="134820">
            <a:off x="3684683" y="4839757"/>
            <a:ext cx="111347" cy="254432"/>
          </a:xfrm>
          <a:prstGeom prst="rect">
            <a:avLst/>
          </a:prstGeom>
        </p:spPr>
        <p:txBody>
          <a:bodyPr anchor="t" rtlCol="false" tIns="0" lIns="0" bIns="0" rIns="0">
            <a:spAutoFit/>
          </a:bodyPr>
          <a:lstStyle/>
          <a:p>
            <a:pPr algn="l">
              <a:lnSpc>
                <a:spcPts val="2085"/>
              </a:lnSpc>
            </a:pPr>
            <a:r>
              <a:rPr lang="en-US" sz="1489">
                <a:solidFill>
                  <a:srgbClr val="FFFFFF"/>
                </a:solidFill>
                <a:latin typeface="Public Sans Bold"/>
              </a:rPr>
              <a:t>u</a:t>
            </a:r>
          </a:p>
        </p:txBody>
      </p:sp>
      <p:sp>
        <p:nvSpPr>
          <p:cNvPr name="TextBox 45" id="45"/>
          <p:cNvSpPr txBox="true"/>
          <p:nvPr/>
        </p:nvSpPr>
        <p:spPr>
          <a:xfrm rot="-258840">
            <a:off x="3793525" y="4837811"/>
            <a:ext cx="109928" cy="254432"/>
          </a:xfrm>
          <a:prstGeom prst="rect">
            <a:avLst/>
          </a:prstGeom>
        </p:spPr>
        <p:txBody>
          <a:bodyPr anchor="t" rtlCol="false" tIns="0" lIns="0" bIns="0" rIns="0">
            <a:spAutoFit/>
          </a:bodyPr>
          <a:lstStyle/>
          <a:p>
            <a:pPr algn="l">
              <a:lnSpc>
                <a:spcPts val="2085"/>
              </a:lnSpc>
            </a:pPr>
            <a:r>
              <a:rPr lang="en-US" sz="1489">
                <a:solidFill>
                  <a:srgbClr val="FFFFFF"/>
                </a:solidFill>
                <a:latin typeface="Public Sans Bold"/>
              </a:rPr>
              <a:t>k</a:t>
            </a:r>
          </a:p>
        </p:txBody>
      </p:sp>
      <p:sp>
        <p:nvSpPr>
          <p:cNvPr name="TextBox 46" id="46"/>
          <p:cNvSpPr txBox="true"/>
          <p:nvPr/>
        </p:nvSpPr>
        <p:spPr>
          <a:xfrm rot="-652560">
            <a:off x="3900007" y="4823506"/>
            <a:ext cx="111347" cy="254432"/>
          </a:xfrm>
          <a:prstGeom prst="rect">
            <a:avLst/>
          </a:prstGeom>
        </p:spPr>
        <p:txBody>
          <a:bodyPr anchor="t" rtlCol="false" tIns="0" lIns="0" bIns="0" rIns="0">
            <a:spAutoFit/>
          </a:bodyPr>
          <a:lstStyle/>
          <a:p>
            <a:pPr algn="l">
              <a:lnSpc>
                <a:spcPts val="2085"/>
              </a:lnSpc>
            </a:pPr>
            <a:r>
              <a:rPr lang="en-US" sz="1489">
                <a:solidFill>
                  <a:srgbClr val="FFFFFF"/>
                </a:solidFill>
                <a:latin typeface="Public Sans Bold"/>
              </a:rPr>
              <a:t>u</a:t>
            </a:r>
          </a:p>
        </p:txBody>
      </p:sp>
      <p:sp>
        <p:nvSpPr>
          <p:cNvPr name="TextBox 47" id="47"/>
          <p:cNvSpPr txBox="true"/>
          <p:nvPr/>
        </p:nvSpPr>
        <p:spPr>
          <a:xfrm rot="-1027020">
            <a:off x="4005619" y="4798681"/>
            <a:ext cx="99136" cy="254432"/>
          </a:xfrm>
          <a:prstGeom prst="rect">
            <a:avLst/>
          </a:prstGeom>
        </p:spPr>
        <p:txBody>
          <a:bodyPr anchor="t" rtlCol="false" tIns="0" lIns="0" bIns="0" rIns="0">
            <a:spAutoFit/>
          </a:bodyPr>
          <a:lstStyle/>
          <a:p>
            <a:pPr algn="l">
              <a:lnSpc>
                <a:spcPts val="2085"/>
              </a:lnSpc>
            </a:pPr>
            <a:r>
              <a:rPr lang="en-US" sz="1489">
                <a:solidFill>
                  <a:srgbClr val="FFFFFF"/>
                </a:solidFill>
                <a:latin typeface="Public Sans Bold"/>
              </a:rPr>
              <a:t>s</a:t>
            </a:r>
          </a:p>
        </p:txBody>
      </p:sp>
      <p:sp>
        <p:nvSpPr>
          <p:cNvPr name="TextBox 48" id="48"/>
          <p:cNvSpPr txBox="true"/>
          <p:nvPr/>
        </p:nvSpPr>
        <p:spPr>
          <a:xfrm rot="-1478400">
            <a:off x="4133821" y="4754486"/>
            <a:ext cx="74352" cy="254432"/>
          </a:xfrm>
          <a:prstGeom prst="rect">
            <a:avLst/>
          </a:prstGeom>
        </p:spPr>
        <p:txBody>
          <a:bodyPr anchor="t" rtlCol="false" tIns="0" lIns="0" bIns="0" rIns="0">
            <a:spAutoFit/>
          </a:bodyPr>
          <a:lstStyle/>
          <a:p>
            <a:pPr algn="l">
              <a:lnSpc>
                <a:spcPts val="2085"/>
              </a:lnSpc>
            </a:pPr>
            <a:r>
              <a:rPr lang="en-US" sz="1489">
                <a:solidFill>
                  <a:srgbClr val="FFFFFF"/>
                </a:solidFill>
                <a:latin typeface="Public Sans Bold"/>
              </a:rPr>
              <a:t>-</a:t>
            </a:r>
          </a:p>
        </p:txBody>
      </p:sp>
      <p:sp>
        <p:nvSpPr>
          <p:cNvPr name="TextBox 49" id="49"/>
          <p:cNvSpPr txBox="true"/>
          <p:nvPr/>
        </p:nvSpPr>
        <p:spPr>
          <a:xfrm rot="-1995120">
            <a:off x="4226995" y="4685957"/>
            <a:ext cx="135846" cy="254432"/>
          </a:xfrm>
          <a:prstGeom prst="rect">
            <a:avLst/>
          </a:prstGeom>
        </p:spPr>
        <p:txBody>
          <a:bodyPr anchor="t" rtlCol="false" tIns="0" lIns="0" bIns="0" rIns="0">
            <a:spAutoFit/>
          </a:bodyPr>
          <a:lstStyle/>
          <a:p>
            <a:pPr algn="l">
              <a:lnSpc>
                <a:spcPts val="2085"/>
              </a:lnSpc>
            </a:pPr>
            <a:r>
              <a:rPr lang="en-US" sz="1489">
                <a:solidFill>
                  <a:srgbClr val="FFFFFF"/>
                </a:solidFill>
                <a:latin typeface="Public Sans Bold"/>
              </a:rPr>
              <a:t>C</a:t>
            </a:r>
          </a:p>
        </p:txBody>
      </p:sp>
      <p:sp>
        <p:nvSpPr>
          <p:cNvPr name="TextBox 50" id="50"/>
          <p:cNvSpPr txBox="true"/>
          <p:nvPr/>
        </p:nvSpPr>
        <p:spPr>
          <a:xfrm rot="-2450400">
            <a:off x="4334683" y="4610633"/>
            <a:ext cx="120044" cy="254432"/>
          </a:xfrm>
          <a:prstGeom prst="rect">
            <a:avLst/>
          </a:prstGeom>
        </p:spPr>
        <p:txBody>
          <a:bodyPr anchor="t" rtlCol="false" tIns="0" lIns="0" bIns="0" rIns="0">
            <a:spAutoFit/>
          </a:bodyPr>
          <a:lstStyle/>
          <a:p>
            <a:pPr algn="l">
              <a:lnSpc>
                <a:spcPts val="2085"/>
              </a:lnSpc>
            </a:pPr>
            <a:r>
              <a:rPr lang="en-US" sz="1489">
                <a:solidFill>
                  <a:srgbClr val="FFFFFF"/>
                </a:solidFill>
                <a:latin typeface="Public Sans Bold"/>
              </a:rPr>
              <a:t>E</a:t>
            </a:r>
          </a:p>
        </p:txBody>
      </p:sp>
      <p:sp>
        <p:nvSpPr>
          <p:cNvPr name="TextBox 51" id="51"/>
          <p:cNvSpPr txBox="true"/>
          <p:nvPr/>
        </p:nvSpPr>
        <p:spPr>
          <a:xfrm rot="-2919960">
            <a:off x="4414183" y="4519958"/>
            <a:ext cx="143885" cy="254432"/>
          </a:xfrm>
          <a:prstGeom prst="rect">
            <a:avLst/>
          </a:prstGeom>
        </p:spPr>
        <p:txBody>
          <a:bodyPr anchor="t" rtlCol="false" tIns="0" lIns="0" bIns="0" rIns="0">
            <a:spAutoFit/>
          </a:bodyPr>
          <a:lstStyle/>
          <a:p>
            <a:pPr algn="l">
              <a:lnSpc>
                <a:spcPts val="2085"/>
              </a:lnSpc>
            </a:pPr>
            <a:r>
              <a:rPr lang="en-US" sz="1489">
                <a:solidFill>
                  <a:srgbClr val="FFFFFF"/>
                </a:solidFill>
                <a:latin typeface="Public Sans Bold"/>
              </a:rPr>
              <a:t>O</a:t>
            </a:r>
          </a:p>
        </p:txBody>
      </p:sp>
      <p:sp>
        <p:nvSpPr>
          <p:cNvPr name="TextBox 52" id="52"/>
          <p:cNvSpPr txBox="true"/>
          <p:nvPr/>
        </p:nvSpPr>
        <p:spPr>
          <a:xfrm rot="3301380">
            <a:off x="1330088" y="7218299"/>
            <a:ext cx="133264" cy="255680"/>
          </a:xfrm>
          <a:prstGeom prst="rect">
            <a:avLst/>
          </a:prstGeom>
        </p:spPr>
        <p:txBody>
          <a:bodyPr anchor="t" rtlCol="false" tIns="0" lIns="0" bIns="0" rIns="0">
            <a:spAutoFit/>
          </a:bodyPr>
          <a:lstStyle/>
          <a:p>
            <a:pPr algn="l">
              <a:lnSpc>
                <a:spcPts val="2097"/>
              </a:lnSpc>
            </a:pPr>
            <a:r>
              <a:rPr lang="en-US" sz="1497">
                <a:solidFill>
                  <a:srgbClr val="FFFFFF"/>
                </a:solidFill>
                <a:latin typeface="Public Sans Bold"/>
              </a:rPr>
              <a:t>V</a:t>
            </a:r>
          </a:p>
        </p:txBody>
      </p:sp>
      <p:sp>
        <p:nvSpPr>
          <p:cNvPr name="TextBox 53" id="53"/>
          <p:cNvSpPr txBox="true"/>
          <p:nvPr/>
        </p:nvSpPr>
        <p:spPr>
          <a:xfrm rot="2852100">
            <a:off x="1415929" y="7310275"/>
            <a:ext cx="109109" cy="255680"/>
          </a:xfrm>
          <a:prstGeom prst="rect">
            <a:avLst/>
          </a:prstGeom>
        </p:spPr>
        <p:txBody>
          <a:bodyPr anchor="t" rtlCol="false" tIns="0" lIns="0" bIns="0" rIns="0">
            <a:spAutoFit/>
          </a:bodyPr>
          <a:lstStyle/>
          <a:p>
            <a:pPr algn="l">
              <a:lnSpc>
                <a:spcPts val="2097"/>
              </a:lnSpc>
            </a:pPr>
            <a:r>
              <a:rPr lang="en-US" sz="1497">
                <a:solidFill>
                  <a:srgbClr val="FFFFFF"/>
                </a:solidFill>
                <a:latin typeface="Public Sans Bold"/>
              </a:rPr>
              <a:t>a</a:t>
            </a:r>
          </a:p>
        </p:txBody>
      </p:sp>
      <p:sp>
        <p:nvSpPr>
          <p:cNvPr name="TextBox 54" id="54"/>
          <p:cNvSpPr txBox="true"/>
          <p:nvPr/>
        </p:nvSpPr>
        <p:spPr>
          <a:xfrm rot="2440740">
            <a:off x="1491645" y="7385494"/>
            <a:ext cx="112814" cy="255680"/>
          </a:xfrm>
          <a:prstGeom prst="rect">
            <a:avLst/>
          </a:prstGeom>
        </p:spPr>
        <p:txBody>
          <a:bodyPr anchor="t" rtlCol="false" tIns="0" lIns="0" bIns="0" rIns="0">
            <a:spAutoFit/>
          </a:bodyPr>
          <a:lstStyle/>
          <a:p>
            <a:pPr algn="l">
              <a:lnSpc>
                <a:spcPts val="2097"/>
              </a:lnSpc>
            </a:pPr>
            <a:r>
              <a:rPr lang="en-US" sz="1497">
                <a:solidFill>
                  <a:srgbClr val="FFFFFF"/>
                </a:solidFill>
                <a:latin typeface="Public Sans Bold"/>
              </a:rPr>
              <a:t>n</a:t>
            </a:r>
          </a:p>
        </p:txBody>
      </p:sp>
      <p:sp>
        <p:nvSpPr>
          <p:cNvPr name="TextBox 55" id="55"/>
          <p:cNvSpPr txBox="true"/>
          <p:nvPr/>
        </p:nvSpPr>
        <p:spPr>
          <a:xfrm rot="1814400">
            <a:off x="1609878" y="7480992"/>
            <a:ext cx="144399" cy="255680"/>
          </a:xfrm>
          <a:prstGeom prst="rect">
            <a:avLst/>
          </a:prstGeom>
        </p:spPr>
        <p:txBody>
          <a:bodyPr anchor="t" rtlCol="false" tIns="0" lIns="0" bIns="0" rIns="0">
            <a:spAutoFit/>
          </a:bodyPr>
          <a:lstStyle/>
          <a:p>
            <a:pPr algn="l">
              <a:lnSpc>
                <a:spcPts val="2097"/>
              </a:lnSpc>
            </a:pPr>
            <a:r>
              <a:rPr lang="en-US" sz="1497">
                <a:solidFill>
                  <a:srgbClr val="FFFFFF"/>
                </a:solidFill>
                <a:latin typeface="Public Sans Bold"/>
              </a:rPr>
              <a:t>G</a:t>
            </a:r>
          </a:p>
        </p:txBody>
      </p:sp>
      <p:sp>
        <p:nvSpPr>
          <p:cNvPr name="TextBox 56" id="56"/>
          <p:cNvSpPr txBox="true"/>
          <p:nvPr/>
        </p:nvSpPr>
        <p:spPr>
          <a:xfrm rot="1403400">
            <a:off x="1739752" y="7529706"/>
            <a:ext cx="77333" cy="255680"/>
          </a:xfrm>
          <a:prstGeom prst="rect">
            <a:avLst/>
          </a:prstGeom>
        </p:spPr>
        <p:txBody>
          <a:bodyPr anchor="t" rtlCol="false" tIns="0" lIns="0" bIns="0" rIns="0">
            <a:spAutoFit/>
          </a:bodyPr>
          <a:lstStyle/>
          <a:p>
            <a:pPr algn="l">
              <a:lnSpc>
                <a:spcPts val="2097"/>
              </a:lnSpc>
            </a:pPr>
            <a:r>
              <a:rPr lang="en-US" sz="1497">
                <a:solidFill>
                  <a:srgbClr val="FFFFFF"/>
                </a:solidFill>
                <a:latin typeface="Public Sans Bold"/>
              </a:rPr>
              <a:t>r</a:t>
            </a:r>
          </a:p>
        </p:txBody>
      </p:sp>
      <p:sp>
        <p:nvSpPr>
          <p:cNvPr name="TextBox 57" id="57"/>
          <p:cNvSpPr txBox="true"/>
          <p:nvPr/>
        </p:nvSpPr>
        <p:spPr>
          <a:xfrm rot="1057800">
            <a:off x="1808879" y="7561512"/>
            <a:ext cx="109109" cy="255680"/>
          </a:xfrm>
          <a:prstGeom prst="rect">
            <a:avLst/>
          </a:prstGeom>
        </p:spPr>
        <p:txBody>
          <a:bodyPr anchor="t" rtlCol="false" tIns="0" lIns="0" bIns="0" rIns="0">
            <a:spAutoFit/>
          </a:bodyPr>
          <a:lstStyle/>
          <a:p>
            <a:pPr algn="l">
              <a:lnSpc>
                <a:spcPts val="2097"/>
              </a:lnSpc>
            </a:pPr>
            <a:r>
              <a:rPr lang="en-US" sz="1497">
                <a:solidFill>
                  <a:srgbClr val="FFFFFF"/>
                </a:solidFill>
                <a:latin typeface="Public Sans Bold"/>
              </a:rPr>
              <a:t>a</a:t>
            </a:r>
          </a:p>
        </p:txBody>
      </p:sp>
      <p:sp>
        <p:nvSpPr>
          <p:cNvPr name="TextBox 58" id="58"/>
          <p:cNvSpPr txBox="true"/>
          <p:nvPr/>
        </p:nvSpPr>
        <p:spPr>
          <a:xfrm rot="1057800">
            <a:off x="5134885" y="7611137"/>
            <a:ext cx="110604" cy="256042"/>
          </a:xfrm>
          <a:prstGeom prst="rect">
            <a:avLst/>
          </a:prstGeom>
        </p:spPr>
        <p:txBody>
          <a:bodyPr anchor="t" rtlCol="false" tIns="0" lIns="0" bIns="0" rIns="0">
            <a:spAutoFit/>
          </a:bodyPr>
          <a:lstStyle/>
          <a:p>
            <a:pPr algn="l">
              <a:lnSpc>
                <a:spcPts val="2097"/>
              </a:lnSpc>
            </a:pPr>
            <a:r>
              <a:rPr lang="en-US" sz="1497">
                <a:solidFill>
                  <a:srgbClr val="FFFFFF"/>
                </a:solidFill>
                <a:latin typeface="Public Sans Bold"/>
              </a:rPr>
              <a:t>L</a:t>
            </a:r>
          </a:p>
        </p:txBody>
      </p:sp>
      <p:sp>
        <p:nvSpPr>
          <p:cNvPr name="TextBox 59" id="59"/>
          <p:cNvSpPr txBox="true"/>
          <p:nvPr/>
        </p:nvSpPr>
        <p:spPr>
          <a:xfrm rot="653280">
            <a:off x="1911824" y="7587699"/>
            <a:ext cx="109109" cy="255680"/>
          </a:xfrm>
          <a:prstGeom prst="rect">
            <a:avLst/>
          </a:prstGeom>
        </p:spPr>
        <p:txBody>
          <a:bodyPr anchor="t" rtlCol="false" tIns="0" lIns="0" bIns="0" rIns="0">
            <a:spAutoFit/>
          </a:bodyPr>
          <a:lstStyle/>
          <a:p>
            <a:pPr algn="l">
              <a:lnSpc>
                <a:spcPts val="2097"/>
              </a:lnSpc>
            </a:pPr>
            <a:r>
              <a:rPr lang="en-US" sz="1497">
                <a:solidFill>
                  <a:srgbClr val="FFFFFF"/>
                </a:solidFill>
                <a:latin typeface="Public Sans Bold"/>
              </a:rPr>
              <a:t>a</a:t>
            </a:r>
          </a:p>
        </p:txBody>
      </p:sp>
      <p:sp>
        <p:nvSpPr>
          <p:cNvPr name="TextBox 60" id="60"/>
          <p:cNvSpPr txBox="true"/>
          <p:nvPr/>
        </p:nvSpPr>
        <p:spPr>
          <a:xfrm rot="653280">
            <a:off x="5237726" y="7636114"/>
            <a:ext cx="111795" cy="256985"/>
          </a:xfrm>
          <a:prstGeom prst="rect">
            <a:avLst/>
          </a:prstGeom>
        </p:spPr>
        <p:txBody>
          <a:bodyPr anchor="t" rtlCol="false" tIns="0" lIns="0" bIns="0" rIns="0">
            <a:spAutoFit/>
          </a:bodyPr>
          <a:lstStyle/>
          <a:p>
            <a:pPr algn="l">
              <a:lnSpc>
                <a:spcPts val="2097"/>
              </a:lnSpc>
            </a:pPr>
            <a:r>
              <a:rPr lang="en-US" sz="1497">
                <a:solidFill>
                  <a:srgbClr val="FFFFFF"/>
                </a:solidFill>
                <a:latin typeface="Public Sans Bold"/>
              </a:rPr>
              <a:t>a</a:t>
            </a:r>
          </a:p>
        </p:txBody>
      </p:sp>
      <p:sp>
        <p:nvSpPr>
          <p:cNvPr name="TextBox 61" id="61"/>
          <p:cNvSpPr txBox="true"/>
          <p:nvPr/>
        </p:nvSpPr>
        <p:spPr>
          <a:xfrm rot="241920">
            <a:off x="2017363" y="7601776"/>
            <a:ext cx="112814" cy="255680"/>
          </a:xfrm>
          <a:prstGeom prst="rect">
            <a:avLst/>
          </a:prstGeom>
        </p:spPr>
        <p:txBody>
          <a:bodyPr anchor="t" rtlCol="false" tIns="0" lIns="0" bIns="0" rIns="0">
            <a:spAutoFit/>
          </a:bodyPr>
          <a:lstStyle/>
          <a:p>
            <a:pPr algn="l">
              <a:lnSpc>
                <a:spcPts val="2097"/>
              </a:lnSpc>
            </a:pPr>
            <a:r>
              <a:rPr lang="en-US" sz="1497">
                <a:solidFill>
                  <a:srgbClr val="FFFFFF"/>
                </a:solidFill>
                <a:latin typeface="Public Sans Bold"/>
              </a:rPr>
              <a:t>n</a:t>
            </a:r>
          </a:p>
        </p:txBody>
      </p:sp>
      <p:sp>
        <p:nvSpPr>
          <p:cNvPr name="TextBox 62" id="62"/>
          <p:cNvSpPr txBox="true"/>
          <p:nvPr/>
        </p:nvSpPr>
        <p:spPr>
          <a:xfrm rot="-255300">
            <a:off x="2167074" y="7601518"/>
            <a:ext cx="74762" cy="255680"/>
          </a:xfrm>
          <a:prstGeom prst="rect">
            <a:avLst/>
          </a:prstGeom>
        </p:spPr>
        <p:txBody>
          <a:bodyPr anchor="t" rtlCol="false" tIns="0" lIns="0" bIns="0" rIns="0">
            <a:spAutoFit/>
          </a:bodyPr>
          <a:lstStyle/>
          <a:p>
            <a:pPr algn="l">
              <a:lnSpc>
                <a:spcPts val="2097"/>
              </a:lnSpc>
            </a:pPr>
            <a:r>
              <a:rPr lang="en-US" sz="1497">
                <a:solidFill>
                  <a:srgbClr val="FFFFFF"/>
                </a:solidFill>
                <a:latin typeface="Public Sans Bold"/>
              </a:rPr>
              <a:t>-</a:t>
            </a:r>
          </a:p>
        </p:txBody>
      </p:sp>
      <p:sp>
        <p:nvSpPr>
          <p:cNvPr name="TextBox 63" id="63"/>
          <p:cNvSpPr txBox="true"/>
          <p:nvPr/>
        </p:nvSpPr>
        <p:spPr>
          <a:xfrm rot="-867000">
            <a:off x="2275715" y="7575399"/>
            <a:ext cx="174546" cy="255680"/>
          </a:xfrm>
          <a:prstGeom prst="rect">
            <a:avLst/>
          </a:prstGeom>
        </p:spPr>
        <p:txBody>
          <a:bodyPr anchor="t" rtlCol="false" tIns="0" lIns="0" bIns="0" rIns="0">
            <a:spAutoFit/>
          </a:bodyPr>
          <a:lstStyle/>
          <a:p>
            <a:pPr algn="l">
              <a:lnSpc>
                <a:spcPts val="2097"/>
              </a:lnSpc>
            </a:pPr>
            <a:r>
              <a:rPr lang="en-US" sz="1497">
                <a:solidFill>
                  <a:srgbClr val="FFFFFF"/>
                </a:solidFill>
                <a:latin typeface="Public Sans Bold"/>
              </a:rPr>
              <a:t>M</a:t>
            </a:r>
          </a:p>
        </p:txBody>
      </p:sp>
      <p:sp>
        <p:nvSpPr>
          <p:cNvPr name="TextBox 64" id="64"/>
          <p:cNvSpPr txBox="true"/>
          <p:nvPr/>
        </p:nvSpPr>
        <p:spPr>
          <a:xfrm rot="-1392840">
            <a:off x="2439094" y="7530829"/>
            <a:ext cx="109109" cy="255680"/>
          </a:xfrm>
          <a:prstGeom prst="rect">
            <a:avLst/>
          </a:prstGeom>
        </p:spPr>
        <p:txBody>
          <a:bodyPr anchor="t" rtlCol="false" tIns="0" lIns="0" bIns="0" rIns="0">
            <a:spAutoFit/>
          </a:bodyPr>
          <a:lstStyle/>
          <a:p>
            <a:pPr algn="l">
              <a:lnSpc>
                <a:spcPts val="2097"/>
              </a:lnSpc>
            </a:pPr>
            <a:r>
              <a:rPr lang="en-US" sz="1497">
                <a:solidFill>
                  <a:srgbClr val="FFFFFF"/>
                </a:solidFill>
                <a:latin typeface="Public Sans Bold"/>
              </a:rPr>
              <a:t>a</a:t>
            </a:r>
          </a:p>
        </p:txBody>
      </p:sp>
      <p:sp>
        <p:nvSpPr>
          <p:cNvPr name="TextBox 65" id="65"/>
          <p:cNvSpPr txBox="true"/>
          <p:nvPr/>
        </p:nvSpPr>
        <p:spPr>
          <a:xfrm rot="-1804200">
            <a:off x="2533821" y="7482373"/>
            <a:ext cx="112814" cy="255680"/>
          </a:xfrm>
          <a:prstGeom prst="rect">
            <a:avLst/>
          </a:prstGeom>
        </p:spPr>
        <p:txBody>
          <a:bodyPr anchor="t" rtlCol="false" tIns="0" lIns="0" bIns="0" rIns="0">
            <a:spAutoFit/>
          </a:bodyPr>
          <a:lstStyle/>
          <a:p>
            <a:pPr algn="l">
              <a:lnSpc>
                <a:spcPts val="2097"/>
              </a:lnSpc>
            </a:pPr>
            <a:r>
              <a:rPr lang="en-US" sz="1497">
                <a:solidFill>
                  <a:srgbClr val="FFFFFF"/>
                </a:solidFill>
                <a:latin typeface="Public Sans Bold"/>
              </a:rPr>
              <a:t>n</a:t>
            </a:r>
          </a:p>
        </p:txBody>
      </p:sp>
      <p:sp>
        <p:nvSpPr>
          <p:cNvPr name="TextBox 66" id="66"/>
          <p:cNvSpPr txBox="true"/>
          <p:nvPr/>
        </p:nvSpPr>
        <p:spPr>
          <a:xfrm rot="-2215560">
            <a:off x="2625988" y="7422590"/>
            <a:ext cx="109109" cy="255680"/>
          </a:xfrm>
          <a:prstGeom prst="rect">
            <a:avLst/>
          </a:prstGeom>
        </p:spPr>
        <p:txBody>
          <a:bodyPr anchor="t" rtlCol="false" tIns="0" lIns="0" bIns="0" rIns="0">
            <a:spAutoFit/>
          </a:bodyPr>
          <a:lstStyle/>
          <a:p>
            <a:pPr algn="l">
              <a:lnSpc>
                <a:spcPts val="2097"/>
              </a:lnSpc>
            </a:pPr>
            <a:r>
              <a:rPr lang="en-US" sz="1497">
                <a:solidFill>
                  <a:srgbClr val="FFFFFF"/>
                </a:solidFill>
                <a:latin typeface="Public Sans Bold"/>
              </a:rPr>
              <a:t>a</a:t>
            </a:r>
          </a:p>
        </p:txBody>
      </p:sp>
      <p:sp>
        <p:nvSpPr>
          <p:cNvPr name="TextBox 67" id="67"/>
          <p:cNvSpPr txBox="true"/>
          <p:nvPr/>
        </p:nvSpPr>
        <p:spPr>
          <a:xfrm rot="-2639280">
            <a:off x="2705519" y="7350328"/>
            <a:ext cx="119472" cy="255680"/>
          </a:xfrm>
          <a:prstGeom prst="rect">
            <a:avLst/>
          </a:prstGeom>
        </p:spPr>
        <p:txBody>
          <a:bodyPr anchor="t" rtlCol="false" tIns="0" lIns="0" bIns="0" rIns="0">
            <a:spAutoFit/>
          </a:bodyPr>
          <a:lstStyle/>
          <a:p>
            <a:pPr algn="l">
              <a:lnSpc>
                <a:spcPts val="2097"/>
              </a:lnSpc>
            </a:pPr>
            <a:r>
              <a:rPr lang="en-US" sz="1497">
                <a:solidFill>
                  <a:srgbClr val="FFFFFF"/>
                </a:solidFill>
                <a:latin typeface="Public Sans Bold"/>
              </a:rPr>
              <a:t>g</a:t>
            </a:r>
          </a:p>
        </p:txBody>
      </p:sp>
      <p:sp>
        <p:nvSpPr>
          <p:cNvPr name="TextBox 68" id="68"/>
          <p:cNvSpPr txBox="true"/>
          <p:nvPr/>
        </p:nvSpPr>
        <p:spPr>
          <a:xfrm rot="-3061260">
            <a:off x="2785904" y="7268756"/>
            <a:ext cx="108156" cy="255680"/>
          </a:xfrm>
          <a:prstGeom prst="rect">
            <a:avLst/>
          </a:prstGeom>
        </p:spPr>
        <p:txBody>
          <a:bodyPr anchor="t" rtlCol="false" tIns="0" lIns="0" bIns="0" rIns="0">
            <a:spAutoFit/>
          </a:bodyPr>
          <a:lstStyle/>
          <a:p>
            <a:pPr algn="l">
              <a:lnSpc>
                <a:spcPts val="2097"/>
              </a:lnSpc>
            </a:pPr>
            <a:r>
              <a:rPr lang="en-US" sz="1497">
                <a:solidFill>
                  <a:srgbClr val="FFFFFF"/>
                </a:solidFill>
                <a:latin typeface="Public Sans Bold"/>
              </a:rPr>
              <a:t>e</a:t>
            </a:r>
          </a:p>
        </p:txBody>
      </p:sp>
      <p:sp>
        <p:nvSpPr>
          <p:cNvPr name="TextBox 69" id="69"/>
          <p:cNvSpPr txBox="true"/>
          <p:nvPr/>
        </p:nvSpPr>
        <p:spPr>
          <a:xfrm rot="-3405060">
            <a:off x="2854647" y="7195558"/>
            <a:ext cx="77333" cy="255680"/>
          </a:xfrm>
          <a:prstGeom prst="rect">
            <a:avLst/>
          </a:prstGeom>
        </p:spPr>
        <p:txBody>
          <a:bodyPr anchor="t" rtlCol="false" tIns="0" lIns="0" bIns="0" rIns="0">
            <a:spAutoFit/>
          </a:bodyPr>
          <a:lstStyle/>
          <a:p>
            <a:pPr algn="l">
              <a:lnSpc>
                <a:spcPts val="2097"/>
              </a:lnSpc>
            </a:pPr>
            <a:r>
              <a:rPr lang="en-US" sz="1497">
                <a:solidFill>
                  <a:srgbClr val="FFFFFF"/>
                </a:solidFill>
                <a:latin typeface="Public Sans Bold"/>
              </a:rPr>
              <a:t>r</a:t>
            </a:r>
          </a:p>
        </p:txBody>
      </p:sp>
      <p:sp>
        <p:nvSpPr>
          <p:cNvPr name="TextBox 70" id="70"/>
          <p:cNvSpPr txBox="true"/>
          <p:nvPr/>
        </p:nvSpPr>
        <p:spPr>
          <a:xfrm rot="2950020">
            <a:off x="4718028" y="7358395"/>
            <a:ext cx="174546" cy="255680"/>
          </a:xfrm>
          <a:prstGeom prst="rect">
            <a:avLst/>
          </a:prstGeom>
        </p:spPr>
        <p:txBody>
          <a:bodyPr anchor="t" rtlCol="false" tIns="0" lIns="0" bIns="0" rIns="0">
            <a:spAutoFit/>
          </a:bodyPr>
          <a:lstStyle/>
          <a:p>
            <a:pPr algn="l">
              <a:lnSpc>
                <a:spcPts val="2097"/>
              </a:lnSpc>
            </a:pPr>
            <a:r>
              <a:rPr lang="en-US" sz="1497">
                <a:solidFill>
                  <a:srgbClr val="FFFFFF"/>
                </a:solidFill>
                <a:latin typeface="Public Sans Bold"/>
              </a:rPr>
              <a:t>M</a:t>
            </a:r>
          </a:p>
        </p:txBody>
      </p:sp>
      <p:sp>
        <p:nvSpPr>
          <p:cNvPr name="TextBox 71" id="71"/>
          <p:cNvSpPr txBox="true"/>
          <p:nvPr/>
        </p:nvSpPr>
        <p:spPr>
          <a:xfrm rot="2386980">
            <a:off x="4848977" y="7454868"/>
            <a:ext cx="109109" cy="255680"/>
          </a:xfrm>
          <a:prstGeom prst="rect">
            <a:avLst/>
          </a:prstGeom>
        </p:spPr>
        <p:txBody>
          <a:bodyPr anchor="t" rtlCol="false" tIns="0" lIns="0" bIns="0" rIns="0">
            <a:spAutoFit/>
          </a:bodyPr>
          <a:lstStyle/>
          <a:p>
            <a:pPr algn="l">
              <a:lnSpc>
                <a:spcPts val="2097"/>
              </a:lnSpc>
            </a:pPr>
            <a:r>
              <a:rPr lang="en-US" sz="1497">
                <a:solidFill>
                  <a:srgbClr val="FFFFFF"/>
                </a:solidFill>
                <a:latin typeface="Public Sans Bold"/>
              </a:rPr>
              <a:t>a</a:t>
            </a:r>
          </a:p>
        </p:txBody>
      </p:sp>
      <p:sp>
        <p:nvSpPr>
          <p:cNvPr name="TextBox 72" id="72"/>
          <p:cNvSpPr txBox="true"/>
          <p:nvPr/>
        </p:nvSpPr>
        <p:spPr>
          <a:xfrm rot="2016900">
            <a:off x="4937570" y="7509100"/>
            <a:ext cx="77333" cy="255680"/>
          </a:xfrm>
          <a:prstGeom prst="rect">
            <a:avLst/>
          </a:prstGeom>
        </p:spPr>
        <p:txBody>
          <a:bodyPr anchor="t" rtlCol="false" tIns="0" lIns="0" bIns="0" rIns="0">
            <a:spAutoFit/>
          </a:bodyPr>
          <a:lstStyle/>
          <a:p>
            <a:pPr algn="l">
              <a:lnSpc>
                <a:spcPts val="2097"/>
              </a:lnSpc>
            </a:pPr>
            <a:r>
              <a:rPr lang="en-US" sz="1497">
                <a:solidFill>
                  <a:srgbClr val="FFFFFF"/>
                </a:solidFill>
                <a:latin typeface="Public Sans Bold"/>
              </a:rPr>
              <a:t>r</a:t>
            </a:r>
          </a:p>
        </p:txBody>
      </p:sp>
      <p:sp>
        <p:nvSpPr>
          <p:cNvPr name="TextBox 73" id="73"/>
          <p:cNvSpPr txBox="true"/>
          <p:nvPr/>
        </p:nvSpPr>
        <p:spPr>
          <a:xfrm rot="1644000">
            <a:off x="4999720" y="7555492"/>
            <a:ext cx="110528" cy="255680"/>
          </a:xfrm>
          <a:prstGeom prst="rect">
            <a:avLst/>
          </a:prstGeom>
        </p:spPr>
        <p:txBody>
          <a:bodyPr anchor="t" rtlCol="false" tIns="0" lIns="0" bIns="0" rIns="0">
            <a:spAutoFit/>
          </a:bodyPr>
          <a:lstStyle/>
          <a:p>
            <a:pPr algn="l">
              <a:lnSpc>
                <a:spcPts val="2097"/>
              </a:lnSpc>
            </a:pPr>
            <a:r>
              <a:rPr lang="en-US" sz="1497">
                <a:solidFill>
                  <a:srgbClr val="FFFFFF"/>
                </a:solidFill>
                <a:latin typeface="Public Sans Bold"/>
              </a:rPr>
              <a:t>k</a:t>
            </a:r>
          </a:p>
        </p:txBody>
      </p:sp>
      <p:sp>
        <p:nvSpPr>
          <p:cNvPr name="TextBox 74" id="74"/>
          <p:cNvSpPr txBox="true"/>
          <p:nvPr/>
        </p:nvSpPr>
        <p:spPr>
          <a:xfrm rot="158040">
            <a:off x="5344205" y="7649184"/>
            <a:ext cx="119472" cy="255680"/>
          </a:xfrm>
          <a:prstGeom prst="rect">
            <a:avLst/>
          </a:prstGeom>
        </p:spPr>
        <p:txBody>
          <a:bodyPr anchor="t" rtlCol="false" tIns="0" lIns="0" bIns="0" rIns="0">
            <a:spAutoFit/>
          </a:bodyPr>
          <a:lstStyle/>
          <a:p>
            <a:pPr algn="l">
              <a:lnSpc>
                <a:spcPts val="2097"/>
              </a:lnSpc>
            </a:pPr>
            <a:r>
              <a:rPr lang="en-US" sz="1497">
                <a:solidFill>
                  <a:srgbClr val="FFFFFF"/>
                </a:solidFill>
                <a:latin typeface="Public Sans Bold"/>
              </a:rPr>
              <a:t>g</a:t>
            </a:r>
          </a:p>
        </p:txBody>
      </p:sp>
      <p:sp>
        <p:nvSpPr>
          <p:cNvPr name="TextBox 75" id="75"/>
          <p:cNvSpPr txBox="true"/>
          <p:nvPr/>
        </p:nvSpPr>
        <p:spPr>
          <a:xfrm rot="-307560">
            <a:off x="5460580" y="7646705"/>
            <a:ext cx="115100" cy="255680"/>
          </a:xfrm>
          <a:prstGeom prst="rect">
            <a:avLst/>
          </a:prstGeom>
        </p:spPr>
        <p:txBody>
          <a:bodyPr anchor="t" rtlCol="false" tIns="0" lIns="0" bIns="0" rIns="0">
            <a:spAutoFit/>
          </a:bodyPr>
          <a:lstStyle/>
          <a:p>
            <a:pPr algn="l">
              <a:lnSpc>
                <a:spcPts val="2097"/>
              </a:lnSpc>
            </a:pPr>
            <a:r>
              <a:rPr lang="en-US" sz="1497">
                <a:solidFill>
                  <a:srgbClr val="FFFFFF"/>
                </a:solidFill>
                <a:latin typeface="Public Sans Bold"/>
              </a:rPr>
              <a:t>d</a:t>
            </a:r>
          </a:p>
        </p:txBody>
      </p:sp>
      <p:sp>
        <p:nvSpPr>
          <p:cNvPr name="TextBox 76" id="76"/>
          <p:cNvSpPr txBox="true"/>
          <p:nvPr/>
        </p:nvSpPr>
        <p:spPr>
          <a:xfrm rot="-750720">
            <a:off x="5571402" y="7630056"/>
            <a:ext cx="108156" cy="255680"/>
          </a:xfrm>
          <a:prstGeom prst="rect">
            <a:avLst/>
          </a:prstGeom>
        </p:spPr>
        <p:txBody>
          <a:bodyPr anchor="t" rtlCol="false" tIns="0" lIns="0" bIns="0" rIns="0">
            <a:spAutoFit/>
          </a:bodyPr>
          <a:lstStyle/>
          <a:p>
            <a:pPr algn="l">
              <a:lnSpc>
                <a:spcPts val="2097"/>
              </a:lnSpc>
            </a:pPr>
            <a:r>
              <a:rPr lang="en-US" sz="1497">
                <a:solidFill>
                  <a:srgbClr val="FFFFFF"/>
                </a:solidFill>
                <a:latin typeface="Public Sans Bold"/>
              </a:rPr>
              <a:t>e</a:t>
            </a:r>
          </a:p>
        </p:txBody>
      </p:sp>
      <p:sp>
        <p:nvSpPr>
          <p:cNvPr name="TextBox 77" id="77"/>
          <p:cNvSpPr txBox="true"/>
          <p:nvPr/>
        </p:nvSpPr>
        <p:spPr>
          <a:xfrm rot="-1189320">
            <a:off x="5672315" y="7600099"/>
            <a:ext cx="112814" cy="255680"/>
          </a:xfrm>
          <a:prstGeom prst="rect">
            <a:avLst/>
          </a:prstGeom>
        </p:spPr>
        <p:txBody>
          <a:bodyPr anchor="t" rtlCol="false" tIns="0" lIns="0" bIns="0" rIns="0">
            <a:spAutoFit/>
          </a:bodyPr>
          <a:lstStyle/>
          <a:p>
            <a:pPr algn="l">
              <a:lnSpc>
                <a:spcPts val="2097"/>
              </a:lnSpc>
            </a:pPr>
            <a:r>
              <a:rPr lang="en-US" sz="1497">
                <a:solidFill>
                  <a:srgbClr val="FFFFFF"/>
                </a:solidFill>
                <a:latin typeface="Public Sans Bold"/>
              </a:rPr>
              <a:t>n</a:t>
            </a:r>
          </a:p>
        </p:txBody>
      </p:sp>
      <p:sp>
        <p:nvSpPr>
          <p:cNvPr name="TextBox 78" id="78"/>
          <p:cNvSpPr txBox="true"/>
          <p:nvPr/>
        </p:nvSpPr>
        <p:spPr>
          <a:xfrm rot="-1721820">
            <a:off x="5810152" y="7546520"/>
            <a:ext cx="74762" cy="255680"/>
          </a:xfrm>
          <a:prstGeom prst="rect">
            <a:avLst/>
          </a:prstGeom>
        </p:spPr>
        <p:txBody>
          <a:bodyPr anchor="t" rtlCol="false" tIns="0" lIns="0" bIns="0" rIns="0">
            <a:spAutoFit/>
          </a:bodyPr>
          <a:lstStyle/>
          <a:p>
            <a:pPr algn="l">
              <a:lnSpc>
                <a:spcPts val="2097"/>
              </a:lnSpc>
            </a:pPr>
            <a:r>
              <a:rPr lang="en-US" sz="1497">
                <a:solidFill>
                  <a:srgbClr val="FFFFFF"/>
                </a:solidFill>
                <a:latin typeface="Public Sans Bold"/>
              </a:rPr>
              <a:t>-</a:t>
            </a:r>
          </a:p>
        </p:txBody>
      </p:sp>
      <p:sp>
        <p:nvSpPr>
          <p:cNvPr name="TextBox 79" id="79"/>
          <p:cNvSpPr txBox="true"/>
          <p:nvPr/>
        </p:nvSpPr>
        <p:spPr>
          <a:xfrm rot="-2316960">
            <a:off x="5896571" y="7465762"/>
            <a:ext cx="144399" cy="255680"/>
          </a:xfrm>
          <a:prstGeom prst="rect">
            <a:avLst/>
          </a:prstGeom>
        </p:spPr>
        <p:txBody>
          <a:bodyPr anchor="t" rtlCol="false" tIns="0" lIns="0" bIns="0" rIns="0">
            <a:spAutoFit/>
          </a:bodyPr>
          <a:lstStyle/>
          <a:p>
            <a:pPr algn="l">
              <a:lnSpc>
                <a:spcPts val="2097"/>
              </a:lnSpc>
            </a:pPr>
            <a:r>
              <a:rPr lang="en-US" sz="1497">
                <a:solidFill>
                  <a:srgbClr val="FFFFFF"/>
                </a:solidFill>
                <a:latin typeface="Public Sans Bold"/>
              </a:rPr>
              <a:t>G</a:t>
            </a:r>
          </a:p>
        </p:txBody>
      </p:sp>
      <p:sp>
        <p:nvSpPr>
          <p:cNvPr name="TextBox 80" id="80"/>
          <p:cNvSpPr txBox="true"/>
          <p:nvPr/>
        </p:nvSpPr>
        <p:spPr>
          <a:xfrm rot="-2950020">
            <a:off x="5993072" y="7358414"/>
            <a:ext cx="174546" cy="255680"/>
          </a:xfrm>
          <a:prstGeom prst="rect">
            <a:avLst/>
          </a:prstGeom>
        </p:spPr>
        <p:txBody>
          <a:bodyPr anchor="t" rtlCol="false" tIns="0" lIns="0" bIns="0" rIns="0">
            <a:spAutoFit/>
          </a:bodyPr>
          <a:lstStyle/>
          <a:p>
            <a:pPr algn="l">
              <a:lnSpc>
                <a:spcPts val="2097"/>
              </a:lnSpc>
            </a:pPr>
            <a:r>
              <a:rPr lang="en-US" sz="1497">
                <a:solidFill>
                  <a:srgbClr val="FFFFFF"/>
                </a:solidFill>
                <a:latin typeface="Public Sans Bold"/>
              </a:rPr>
              <a:t>M</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0" y="0"/>
            <a:ext cx="7556497" cy="10687593"/>
            <a:chOff x="0" y="0"/>
            <a:chExt cx="7556500" cy="10687596"/>
          </a:xfrm>
        </p:grpSpPr>
        <p:sp>
          <p:nvSpPr>
            <p:cNvPr name="Freeform 3" id="3"/>
            <p:cNvSpPr/>
            <p:nvPr/>
          </p:nvSpPr>
          <p:spPr>
            <a:xfrm flipH="false" flipV="false" rot="0">
              <a:off x="0" y="0"/>
              <a:ext cx="7555992" cy="10687558"/>
            </a:xfrm>
            <a:custGeom>
              <a:avLst/>
              <a:gdLst/>
              <a:ahLst/>
              <a:cxnLst/>
              <a:rect r="r" b="b" t="t" l="l"/>
              <a:pathLst>
                <a:path h="10687558" w="7555992">
                  <a:moveTo>
                    <a:pt x="0" y="0"/>
                  </a:moveTo>
                  <a:lnTo>
                    <a:pt x="0" y="10687558"/>
                  </a:lnTo>
                  <a:lnTo>
                    <a:pt x="7555992" y="10687558"/>
                  </a:lnTo>
                  <a:lnTo>
                    <a:pt x="7555992" y="0"/>
                  </a:lnTo>
                  <a:close/>
                </a:path>
              </a:pathLst>
            </a:custGeom>
            <a:solidFill>
              <a:srgbClr val="FFFFFF"/>
            </a:solidFill>
          </p:spPr>
        </p:sp>
      </p:grpSp>
      <p:sp>
        <p:nvSpPr>
          <p:cNvPr name="Freeform 4" id="4"/>
          <p:cNvSpPr/>
          <p:nvPr/>
        </p:nvSpPr>
        <p:spPr>
          <a:xfrm flipH="false" flipV="false" rot="0">
            <a:off x="0" y="0"/>
            <a:ext cx="7556497" cy="10680697"/>
          </a:xfrm>
          <a:custGeom>
            <a:avLst/>
            <a:gdLst/>
            <a:ahLst/>
            <a:cxnLst/>
            <a:rect r="r" b="b" t="t" l="l"/>
            <a:pathLst>
              <a:path h="10680697" w="7556497">
                <a:moveTo>
                  <a:pt x="0" y="0"/>
                </a:moveTo>
                <a:lnTo>
                  <a:pt x="7556497" y="0"/>
                </a:lnTo>
                <a:lnTo>
                  <a:pt x="7556497" y="10680697"/>
                </a:lnTo>
                <a:lnTo>
                  <a:pt x="0" y="10680697"/>
                </a:lnTo>
                <a:lnTo>
                  <a:pt x="0" y="0"/>
                </a:lnTo>
                <a:close/>
              </a:path>
            </a:pathLst>
          </a:custGeom>
          <a:blipFill>
            <a:blip r:embed="rId2"/>
            <a:stretch>
              <a:fillRect l="0" t="0" r="0" b="0"/>
            </a:stretch>
          </a:blipFill>
        </p:spPr>
      </p:sp>
      <p:sp>
        <p:nvSpPr>
          <p:cNvPr name="Freeform 5" id="5"/>
          <p:cNvSpPr/>
          <p:nvPr/>
        </p:nvSpPr>
        <p:spPr>
          <a:xfrm flipH="false" flipV="false" rot="0">
            <a:off x="0" y="0"/>
            <a:ext cx="7556497" cy="10680697"/>
          </a:xfrm>
          <a:custGeom>
            <a:avLst/>
            <a:gdLst/>
            <a:ahLst/>
            <a:cxnLst/>
            <a:rect r="r" b="b" t="t" l="l"/>
            <a:pathLst>
              <a:path h="10680697" w="7556497">
                <a:moveTo>
                  <a:pt x="0" y="0"/>
                </a:moveTo>
                <a:lnTo>
                  <a:pt x="7556497" y="0"/>
                </a:lnTo>
                <a:lnTo>
                  <a:pt x="7556497" y="10680697"/>
                </a:lnTo>
                <a:lnTo>
                  <a:pt x="0" y="10680697"/>
                </a:lnTo>
                <a:lnTo>
                  <a:pt x="0" y="0"/>
                </a:lnTo>
                <a:close/>
              </a:path>
            </a:pathLst>
          </a:custGeom>
          <a:blipFill>
            <a:blip r:embed="rId2"/>
            <a:stretch>
              <a:fillRect l="0" t="0" r="0" b="0"/>
            </a:stretch>
          </a:blipFill>
        </p:spPr>
      </p:sp>
      <p:sp>
        <p:nvSpPr>
          <p:cNvPr name="Freeform 6" id="6"/>
          <p:cNvSpPr/>
          <p:nvPr/>
        </p:nvSpPr>
        <p:spPr>
          <a:xfrm flipH="false" flipV="false" rot="0">
            <a:off x="0" y="0"/>
            <a:ext cx="7556497" cy="2857500"/>
          </a:xfrm>
          <a:custGeom>
            <a:avLst/>
            <a:gdLst/>
            <a:ahLst/>
            <a:cxnLst/>
            <a:rect r="r" b="b" t="t" l="l"/>
            <a:pathLst>
              <a:path h="2857500" w="7556497">
                <a:moveTo>
                  <a:pt x="0" y="0"/>
                </a:moveTo>
                <a:lnTo>
                  <a:pt x="7556497" y="0"/>
                </a:lnTo>
                <a:lnTo>
                  <a:pt x="7556497" y="2857500"/>
                </a:lnTo>
                <a:lnTo>
                  <a:pt x="0" y="2857500"/>
                </a:lnTo>
                <a:lnTo>
                  <a:pt x="0" y="0"/>
                </a:lnTo>
                <a:close/>
              </a:path>
            </a:pathLst>
          </a:custGeom>
          <a:blipFill>
            <a:blip r:embed="rId3"/>
            <a:stretch>
              <a:fillRect l="0" t="0" r="0" b="0"/>
            </a:stretch>
          </a:blipFill>
        </p:spPr>
      </p:sp>
      <p:sp>
        <p:nvSpPr>
          <p:cNvPr name="Freeform 7" id="7"/>
          <p:cNvSpPr/>
          <p:nvPr/>
        </p:nvSpPr>
        <p:spPr>
          <a:xfrm flipH="false" flipV="false" rot="0">
            <a:off x="3962400" y="0"/>
            <a:ext cx="3594097" cy="3314700"/>
          </a:xfrm>
          <a:custGeom>
            <a:avLst/>
            <a:gdLst/>
            <a:ahLst/>
            <a:cxnLst/>
            <a:rect r="r" b="b" t="t" l="l"/>
            <a:pathLst>
              <a:path h="3314700" w="3594097">
                <a:moveTo>
                  <a:pt x="0" y="0"/>
                </a:moveTo>
                <a:lnTo>
                  <a:pt x="3594097" y="0"/>
                </a:lnTo>
                <a:lnTo>
                  <a:pt x="3594097" y="3314700"/>
                </a:lnTo>
                <a:lnTo>
                  <a:pt x="0" y="3314700"/>
                </a:lnTo>
                <a:lnTo>
                  <a:pt x="0" y="0"/>
                </a:lnTo>
                <a:close/>
              </a:path>
            </a:pathLst>
          </a:custGeom>
          <a:blipFill>
            <a:blip r:embed="rId4"/>
            <a:stretch>
              <a:fillRect l="0" t="0" r="0" b="0"/>
            </a:stretch>
          </a:blipFill>
        </p:spPr>
      </p:sp>
      <p:sp>
        <p:nvSpPr>
          <p:cNvPr name="Freeform 8" id="8"/>
          <p:cNvSpPr/>
          <p:nvPr/>
        </p:nvSpPr>
        <p:spPr>
          <a:xfrm flipH="false" flipV="false" rot="0">
            <a:off x="0" y="1041397"/>
            <a:ext cx="4610100" cy="4902203"/>
          </a:xfrm>
          <a:custGeom>
            <a:avLst/>
            <a:gdLst/>
            <a:ahLst/>
            <a:cxnLst/>
            <a:rect r="r" b="b" t="t" l="l"/>
            <a:pathLst>
              <a:path h="4902203" w="4610100">
                <a:moveTo>
                  <a:pt x="0" y="0"/>
                </a:moveTo>
                <a:lnTo>
                  <a:pt x="4610100" y="0"/>
                </a:lnTo>
                <a:lnTo>
                  <a:pt x="4610100" y="4902203"/>
                </a:lnTo>
                <a:lnTo>
                  <a:pt x="0" y="4902203"/>
                </a:lnTo>
                <a:lnTo>
                  <a:pt x="0" y="0"/>
                </a:lnTo>
                <a:close/>
              </a:path>
            </a:pathLst>
          </a:custGeom>
          <a:blipFill>
            <a:blip r:embed="rId5"/>
            <a:stretch>
              <a:fillRect l="0" t="0" r="0" b="0"/>
            </a:stretch>
          </a:blipFill>
        </p:spPr>
      </p:sp>
      <p:grpSp>
        <p:nvGrpSpPr>
          <p:cNvPr name="Group 9" id="9"/>
          <p:cNvGrpSpPr>
            <a:grpSpLocks noChangeAspect="true"/>
          </p:cNvGrpSpPr>
          <p:nvPr/>
        </p:nvGrpSpPr>
        <p:grpSpPr>
          <a:xfrm rot="0">
            <a:off x="991" y="1290885"/>
            <a:ext cx="4320149" cy="4320054"/>
            <a:chOff x="0" y="0"/>
            <a:chExt cx="5760199" cy="5760072"/>
          </a:xfrm>
        </p:grpSpPr>
        <p:sp>
          <p:nvSpPr>
            <p:cNvPr name="Freeform 10" id="10"/>
            <p:cNvSpPr/>
            <p:nvPr/>
          </p:nvSpPr>
          <p:spPr>
            <a:xfrm flipH="false" flipV="false" rot="0">
              <a:off x="0" y="0"/>
              <a:ext cx="5760212" cy="5760085"/>
            </a:xfrm>
            <a:custGeom>
              <a:avLst/>
              <a:gdLst/>
              <a:ahLst/>
              <a:cxnLst/>
              <a:rect r="r" b="b" t="t" l="l"/>
              <a:pathLst>
                <a:path h="5760085" w="5760212">
                  <a:moveTo>
                    <a:pt x="2880106" y="0"/>
                  </a:moveTo>
                  <a:cubicBezTo>
                    <a:pt x="1289431" y="0"/>
                    <a:pt x="0" y="1289431"/>
                    <a:pt x="0" y="2880106"/>
                  </a:cubicBezTo>
                  <a:cubicBezTo>
                    <a:pt x="0" y="4470781"/>
                    <a:pt x="1289431" y="5760085"/>
                    <a:pt x="2880106" y="5760085"/>
                  </a:cubicBezTo>
                  <a:cubicBezTo>
                    <a:pt x="4470400" y="5760085"/>
                    <a:pt x="5759704" y="4471162"/>
                    <a:pt x="5760212" y="2880868"/>
                  </a:cubicBezTo>
                  <a:lnTo>
                    <a:pt x="5760212" y="2879852"/>
                  </a:lnTo>
                  <a:cubicBezTo>
                    <a:pt x="5759958" y="1289304"/>
                    <a:pt x="4470527" y="0"/>
                    <a:pt x="2880106" y="0"/>
                  </a:cubicBezTo>
                  <a:close/>
                </a:path>
              </a:pathLst>
            </a:custGeom>
            <a:blipFill>
              <a:blip r:embed="rId6"/>
              <a:stretch>
                <a:fillRect l="0" t="-22361" r="-13" b="-22373"/>
              </a:stretch>
            </a:blipFill>
          </p:spPr>
        </p:sp>
      </p:grpSp>
      <p:sp>
        <p:nvSpPr>
          <p:cNvPr name="Freeform 11" id="11"/>
          <p:cNvSpPr/>
          <p:nvPr/>
        </p:nvSpPr>
        <p:spPr>
          <a:xfrm flipH="false" flipV="false" rot="0">
            <a:off x="101603" y="1485900"/>
            <a:ext cx="4216403" cy="4178303"/>
          </a:xfrm>
          <a:custGeom>
            <a:avLst/>
            <a:gdLst/>
            <a:ahLst/>
            <a:cxnLst/>
            <a:rect r="r" b="b" t="t" l="l"/>
            <a:pathLst>
              <a:path h="4178303" w="4216403">
                <a:moveTo>
                  <a:pt x="0" y="0"/>
                </a:moveTo>
                <a:lnTo>
                  <a:pt x="4216403" y="0"/>
                </a:lnTo>
                <a:lnTo>
                  <a:pt x="4216403" y="4178303"/>
                </a:lnTo>
                <a:lnTo>
                  <a:pt x="0" y="4178303"/>
                </a:lnTo>
                <a:lnTo>
                  <a:pt x="0" y="0"/>
                </a:lnTo>
                <a:close/>
              </a:path>
            </a:pathLst>
          </a:custGeom>
          <a:blipFill>
            <a:blip r:embed="rId7"/>
            <a:stretch>
              <a:fillRect l="0" t="0" r="0" b="0"/>
            </a:stretch>
          </a:blipFill>
        </p:spPr>
      </p:sp>
      <p:sp>
        <p:nvSpPr>
          <p:cNvPr name="Freeform 12" id="12"/>
          <p:cNvSpPr/>
          <p:nvPr/>
        </p:nvSpPr>
        <p:spPr>
          <a:xfrm flipH="false" flipV="false" rot="0">
            <a:off x="749303" y="7429500"/>
            <a:ext cx="3708397" cy="419100"/>
          </a:xfrm>
          <a:custGeom>
            <a:avLst/>
            <a:gdLst/>
            <a:ahLst/>
            <a:cxnLst/>
            <a:rect r="r" b="b" t="t" l="l"/>
            <a:pathLst>
              <a:path h="419100" w="3708397">
                <a:moveTo>
                  <a:pt x="0" y="0"/>
                </a:moveTo>
                <a:lnTo>
                  <a:pt x="3708397" y="0"/>
                </a:lnTo>
                <a:lnTo>
                  <a:pt x="3708397" y="419100"/>
                </a:lnTo>
                <a:lnTo>
                  <a:pt x="0" y="419100"/>
                </a:lnTo>
                <a:lnTo>
                  <a:pt x="0" y="0"/>
                </a:lnTo>
                <a:close/>
              </a:path>
            </a:pathLst>
          </a:custGeom>
          <a:blipFill>
            <a:blip r:embed="rId8"/>
            <a:stretch>
              <a:fillRect l="0" t="0" r="0" b="0"/>
            </a:stretch>
          </a:blipFill>
        </p:spPr>
      </p:sp>
      <p:sp>
        <p:nvSpPr>
          <p:cNvPr name="Freeform 13" id="13"/>
          <p:cNvSpPr/>
          <p:nvPr/>
        </p:nvSpPr>
        <p:spPr>
          <a:xfrm flipH="false" flipV="false" rot="0">
            <a:off x="825503" y="7467600"/>
            <a:ext cx="304800" cy="317497"/>
          </a:xfrm>
          <a:custGeom>
            <a:avLst/>
            <a:gdLst/>
            <a:ahLst/>
            <a:cxnLst/>
            <a:rect r="r" b="b" t="t" l="l"/>
            <a:pathLst>
              <a:path h="317497" w="304800">
                <a:moveTo>
                  <a:pt x="0" y="0"/>
                </a:moveTo>
                <a:lnTo>
                  <a:pt x="304800" y="0"/>
                </a:lnTo>
                <a:lnTo>
                  <a:pt x="304800" y="317497"/>
                </a:lnTo>
                <a:lnTo>
                  <a:pt x="0" y="317497"/>
                </a:lnTo>
                <a:lnTo>
                  <a:pt x="0" y="0"/>
                </a:lnTo>
                <a:close/>
              </a:path>
            </a:pathLst>
          </a:custGeom>
          <a:blipFill>
            <a:blip r:embed="rId9"/>
            <a:stretch>
              <a:fillRect l="0" t="0" r="0" b="0"/>
            </a:stretch>
          </a:blipFill>
        </p:spPr>
      </p:sp>
      <p:sp>
        <p:nvSpPr>
          <p:cNvPr name="Freeform 14" id="14"/>
          <p:cNvSpPr/>
          <p:nvPr/>
        </p:nvSpPr>
        <p:spPr>
          <a:xfrm flipH="false" flipV="false" rot="0">
            <a:off x="749303" y="7937497"/>
            <a:ext cx="3708397" cy="342900"/>
          </a:xfrm>
          <a:custGeom>
            <a:avLst/>
            <a:gdLst/>
            <a:ahLst/>
            <a:cxnLst/>
            <a:rect r="r" b="b" t="t" l="l"/>
            <a:pathLst>
              <a:path h="342900" w="3708397">
                <a:moveTo>
                  <a:pt x="0" y="0"/>
                </a:moveTo>
                <a:lnTo>
                  <a:pt x="3708397" y="0"/>
                </a:lnTo>
                <a:lnTo>
                  <a:pt x="3708397" y="342900"/>
                </a:lnTo>
                <a:lnTo>
                  <a:pt x="0" y="342900"/>
                </a:lnTo>
                <a:lnTo>
                  <a:pt x="0" y="0"/>
                </a:lnTo>
                <a:close/>
              </a:path>
            </a:pathLst>
          </a:custGeom>
          <a:blipFill>
            <a:blip r:embed="rId10"/>
            <a:stretch>
              <a:fillRect l="0" t="0" r="0" b="0"/>
            </a:stretch>
          </a:blipFill>
        </p:spPr>
      </p:sp>
      <p:sp>
        <p:nvSpPr>
          <p:cNvPr name="Freeform 15" id="15"/>
          <p:cNvSpPr/>
          <p:nvPr/>
        </p:nvSpPr>
        <p:spPr>
          <a:xfrm flipH="false" flipV="false" rot="0">
            <a:off x="749303" y="8458200"/>
            <a:ext cx="3708397" cy="342900"/>
          </a:xfrm>
          <a:custGeom>
            <a:avLst/>
            <a:gdLst/>
            <a:ahLst/>
            <a:cxnLst/>
            <a:rect r="r" b="b" t="t" l="l"/>
            <a:pathLst>
              <a:path h="342900" w="3708397">
                <a:moveTo>
                  <a:pt x="0" y="0"/>
                </a:moveTo>
                <a:lnTo>
                  <a:pt x="3708397" y="0"/>
                </a:lnTo>
                <a:lnTo>
                  <a:pt x="3708397" y="342900"/>
                </a:lnTo>
                <a:lnTo>
                  <a:pt x="0" y="342900"/>
                </a:lnTo>
                <a:lnTo>
                  <a:pt x="0" y="0"/>
                </a:lnTo>
                <a:close/>
              </a:path>
            </a:pathLst>
          </a:custGeom>
          <a:blipFill>
            <a:blip r:embed="rId11"/>
            <a:stretch>
              <a:fillRect l="0" t="0" r="0" b="0"/>
            </a:stretch>
          </a:blipFill>
        </p:spPr>
      </p:sp>
      <p:sp>
        <p:nvSpPr>
          <p:cNvPr name="Freeform 16" id="16"/>
          <p:cNvSpPr/>
          <p:nvPr/>
        </p:nvSpPr>
        <p:spPr>
          <a:xfrm flipH="false" flipV="false" rot="0">
            <a:off x="749303" y="8966197"/>
            <a:ext cx="3708397" cy="304800"/>
          </a:xfrm>
          <a:custGeom>
            <a:avLst/>
            <a:gdLst/>
            <a:ahLst/>
            <a:cxnLst/>
            <a:rect r="r" b="b" t="t" l="l"/>
            <a:pathLst>
              <a:path h="304800" w="3708397">
                <a:moveTo>
                  <a:pt x="0" y="0"/>
                </a:moveTo>
                <a:lnTo>
                  <a:pt x="3708397" y="0"/>
                </a:lnTo>
                <a:lnTo>
                  <a:pt x="3708397" y="304800"/>
                </a:lnTo>
                <a:lnTo>
                  <a:pt x="0" y="304800"/>
                </a:lnTo>
                <a:lnTo>
                  <a:pt x="0" y="0"/>
                </a:lnTo>
                <a:close/>
              </a:path>
            </a:pathLst>
          </a:custGeom>
          <a:blipFill>
            <a:blip r:embed="rId12"/>
            <a:stretch>
              <a:fillRect l="0" t="0" r="0" b="0"/>
            </a:stretch>
          </a:blipFill>
        </p:spPr>
      </p:sp>
      <p:sp>
        <p:nvSpPr>
          <p:cNvPr name="Freeform 17" id="17"/>
          <p:cNvSpPr/>
          <p:nvPr/>
        </p:nvSpPr>
        <p:spPr>
          <a:xfrm flipH="false" flipV="false" rot="0">
            <a:off x="825503" y="7988303"/>
            <a:ext cx="304800" cy="304800"/>
          </a:xfrm>
          <a:custGeom>
            <a:avLst/>
            <a:gdLst/>
            <a:ahLst/>
            <a:cxnLst/>
            <a:rect r="r" b="b" t="t" l="l"/>
            <a:pathLst>
              <a:path h="304800" w="304800">
                <a:moveTo>
                  <a:pt x="0" y="0"/>
                </a:moveTo>
                <a:lnTo>
                  <a:pt x="304800" y="0"/>
                </a:lnTo>
                <a:lnTo>
                  <a:pt x="304800" y="304800"/>
                </a:lnTo>
                <a:lnTo>
                  <a:pt x="0" y="304800"/>
                </a:lnTo>
                <a:lnTo>
                  <a:pt x="0" y="0"/>
                </a:lnTo>
                <a:close/>
              </a:path>
            </a:pathLst>
          </a:custGeom>
          <a:blipFill>
            <a:blip r:embed="rId13"/>
            <a:stretch>
              <a:fillRect l="0" t="0" r="0" b="0"/>
            </a:stretch>
          </a:blipFill>
        </p:spPr>
      </p:sp>
      <p:sp>
        <p:nvSpPr>
          <p:cNvPr name="Freeform 18" id="18"/>
          <p:cNvSpPr/>
          <p:nvPr/>
        </p:nvSpPr>
        <p:spPr>
          <a:xfrm flipH="false" flipV="false" rot="0">
            <a:off x="901703" y="8585197"/>
            <a:ext cx="50797" cy="50797"/>
          </a:xfrm>
          <a:custGeom>
            <a:avLst/>
            <a:gdLst/>
            <a:ahLst/>
            <a:cxnLst/>
            <a:rect r="r" b="b" t="t" l="l"/>
            <a:pathLst>
              <a:path h="50797" w="50797">
                <a:moveTo>
                  <a:pt x="0" y="0"/>
                </a:moveTo>
                <a:lnTo>
                  <a:pt x="50797" y="0"/>
                </a:lnTo>
                <a:lnTo>
                  <a:pt x="50797" y="50797"/>
                </a:lnTo>
                <a:lnTo>
                  <a:pt x="0" y="50797"/>
                </a:lnTo>
                <a:lnTo>
                  <a:pt x="0" y="0"/>
                </a:lnTo>
                <a:close/>
              </a:path>
            </a:pathLst>
          </a:custGeom>
          <a:blipFill>
            <a:blip r:embed="rId14"/>
            <a:stretch>
              <a:fillRect l="0" t="0" r="0" b="0"/>
            </a:stretch>
          </a:blipFill>
        </p:spPr>
      </p:sp>
      <p:sp>
        <p:nvSpPr>
          <p:cNvPr name="Freeform 19" id="19"/>
          <p:cNvSpPr/>
          <p:nvPr/>
        </p:nvSpPr>
        <p:spPr>
          <a:xfrm flipH="false" flipV="false" rot="0">
            <a:off x="901703" y="8686800"/>
            <a:ext cx="50797" cy="38100"/>
          </a:xfrm>
          <a:custGeom>
            <a:avLst/>
            <a:gdLst/>
            <a:ahLst/>
            <a:cxnLst/>
            <a:rect r="r" b="b" t="t" l="l"/>
            <a:pathLst>
              <a:path h="38100" w="50797">
                <a:moveTo>
                  <a:pt x="0" y="0"/>
                </a:moveTo>
                <a:lnTo>
                  <a:pt x="50797" y="0"/>
                </a:lnTo>
                <a:lnTo>
                  <a:pt x="50797" y="38100"/>
                </a:lnTo>
                <a:lnTo>
                  <a:pt x="0" y="38100"/>
                </a:lnTo>
                <a:lnTo>
                  <a:pt x="0" y="0"/>
                </a:lnTo>
                <a:close/>
              </a:path>
            </a:pathLst>
          </a:custGeom>
          <a:blipFill>
            <a:blip r:embed="rId15"/>
            <a:stretch>
              <a:fillRect l="0" t="0" r="0" b="0"/>
            </a:stretch>
          </a:blipFill>
        </p:spPr>
      </p:sp>
      <p:sp>
        <p:nvSpPr>
          <p:cNvPr name="Freeform 20" id="20"/>
          <p:cNvSpPr/>
          <p:nvPr/>
        </p:nvSpPr>
        <p:spPr>
          <a:xfrm flipH="false" flipV="false" rot="0">
            <a:off x="990600" y="8585197"/>
            <a:ext cx="50797" cy="50797"/>
          </a:xfrm>
          <a:custGeom>
            <a:avLst/>
            <a:gdLst/>
            <a:ahLst/>
            <a:cxnLst/>
            <a:rect r="r" b="b" t="t" l="l"/>
            <a:pathLst>
              <a:path h="50797" w="50797">
                <a:moveTo>
                  <a:pt x="0" y="0"/>
                </a:moveTo>
                <a:lnTo>
                  <a:pt x="50797" y="0"/>
                </a:lnTo>
                <a:lnTo>
                  <a:pt x="50797" y="50797"/>
                </a:lnTo>
                <a:lnTo>
                  <a:pt x="0" y="50797"/>
                </a:lnTo>
                <a:lnTo>
                  <a:pt x="0" y="0"/>
                </a:lnTo>
                <a:close/>
              </a:path>
            </a:pathLst>
          </a:custGeom>
          <a:blipFill>
            <a:blip r:embed="rId16"/>
            <a:stretch>
              <a:fillRect l="0" t="0" r="0" b="0"/>
            </a:stretch>
          </a:blipFill>
        </p:spPr>
      </p:sp>
      <p:sp>
        <p:nvSpPr>
          <p:cNvPr name="Freeform 21" id="21"/>
          <p:cNvSpPr/>
          <p:nvPr/>
        </p:nvSpPr>
        <p:spPr>
          <a:xfrm flipH="false" flipV="false" rot="0">
            <a:off x="939803" y="8572500"/>
            <a:ext cx="63503" cy="63503"/>
          </a:xfrm>
          <a:custGeom>
            <a:avLst/>
            <a:gdLst/>
            <a:ahLst/>
            <a:cxnLst/>
            <a:rect r="r" b="b" t="t" l="l"/>
            <a:pathLst>
              <a:path h="63503" w="63503">
                <a:moveTo>
                  <a:pt x="0" y="0"/>
                </a:moveTo>
                <a:lnTo>
                  <a:pt x="63503" y="0"/>
                </a:lnTo>
                <a:lnTo>
                  <a:pt x="63503" y="63503"/>
                </a:lnTo>
                <a:lnTo>
                  <a:pt x="0" y="63503"/>
                </a:lnTo>
                <a:lnTo>
                  <a:pt x="0" y="0"/>
                </a:lnTo>
                <a:close/>
              </a:path>
            </a:pathLst>
          </a:custGeom>
          <a:blipFill>
            <a:blip r:embed="rId17"/>
            <a:stretch>
              <a:fillRect l="0" t="0" r="0" b="0"/>
            </a:stretch>
          </a:blipFill>
        </p:spPr>
      </p:sp>
      <p:sp>
        <p:nvSpPr>
          <p:cNvPr name="Freeform 22" id="22"/>
          <p:cNvSpPr/>
          <p:nvPr/>
        </p:nvSpPr>
        <p:spPr>
          <a:xfrm flipH="false" flipV="false" rot="0">
            <a:off x="939803" y="8686800"/>
            <a:ext cx="63503" cy="50797"/>
          </a:xfrm>
          <a:custGeom>
            <a:avLst/>
            <a:gdLst/>
            <a:ahLst/>
            <a:cxnLst/>
            <a:rect r="r" b="b" t="t" l="l"/>
            <a:pathLst>
              <a:path h="50797" w="63503">
                <a:moveTo>
                  <a:pt x="0" y="0"/>
                </a:moveTo>
                <a:lnTo>
                  <a:pt x="63503" y="0"/>
                </a:lnTo>
                <a:lnTo>
                  <a:pt x="63503" y="50797"/>
                </a:lnTo>
                <a:lnTo>
                  <a:pt x="0" y="50797"/>
                </a:lnTo>
                <a:lnTo>
                  <a:pt x="0" y="0"/>
                </a:lnTo>
                <a:close/>
              </a:path>
            </a:pathLst>
          </a:custGeom>
          <a:blipFill>
            <a:blip r:embed="rId18"/>
            <a:stretch>
              <a:fillRect l="0" t="0" r="0" b="0"/>
            </a:stretch>
          </a:blipFill>
        </p:spPr>
      </p:sp>
      <p:sp>
        <p:nvSpPr>
          <p:cNvPr name="Freeform 23" id="23"/>
          <p:cNvSpPr/>
          <p:nvPr/>
        </p:nvSpPr>
        <p:spPr>
          <a:xfrm flipH="false" flipV="false" rot="0">
            <a:off x="888997" y="8623297"/>
            <a:ext cx="50797" cy="63503"/>
          </a:xfrm>
          <a:custGeom>
            <a:avLst/>
            <a:gdLst/>
            <a:ahLst/>
            <a:cxnLst/>
            <a:rect r="r" b="b" t="t" l="l"/>
            <a:pathLst>
              <a:path h="63503" w="50797">
                <a:moveTo>
                  <a:pt x="0" y="0"/>
                </a:moveTo>
                <a:lnTo>
                  <a:pt x="50797" y="0"/>
                </a:lnTo>
                <a:lnTo>
                  <a:pt x="50797" y="63503"/>
                </a:lnTo>
                <a:lnTo>
                  <a:pt x="0" y="63503"/>
                </a:lnTo>
                <a:lnTo>
                  <a:pt x="0" y="0"/>
                </a:lnTo>
                <a:close/>
              </a:path>
            </a:pathLst>
          </a:custGeom>
          <a:blipFill>
            <a:blip r:embed="rId19"/>
            <a:stretch>
              <a:fillRect l="0" t="0" r="0" b="0"/>
            </a:stretch>
          </a:blipFill>
        </p:spPr>
      </p:sp>
      <p:sp>
        <p:nvSpPr>
          <p:cNvPr name="Freeform 24" id="24"/>
          <p:cNvSpPr/>
          <p:nvPr/>
        </p:nvSpPr>
        <p:spPr>
          <a:xfrm flipH="false" flipV="false" rot="0">
            <a:off x="1003297" y="8623297"/>
            <a:ext cx="50797" cy="63503"/>
          </a:xfrm>
          <a:custGeom>
            <a:avLst/>
            <a:gdLst/>
            <a:ahLst/>
            <a:cxnLst/>
            <a:rect r="r" b="b" t="t" l="l"/>
            <a:pathLst>
              <a:path h="63503" w="50797">
                <a:moveTo>
                  <a:pt x="0" y="0"/>
                </a:moveTo>
                <a:lnTo>
                  <a:pt x="50797" y="0"/>
                </a:lnTo>
                <a:lnTo>
                  <a:pt x="50797" y="63503"/>
                </a:lnTo>
                <a:lnTo>
                  <a:pt x="0" y="63503"/>
                </a:lnTo>
                <a:lnTo>
                  <a:pt x="0" y="0"/>
                </a:lnTo>
                <a:close/>
              </a:path>
            </a:pathLst>
          </a:custGeom>
          <a:blipFill>
            <a:blip r:embed="rId20"/>
            <a:stretch>
              <a:fillRect l="0" t="0" r="0" b="0"/>
            </a:stretch>
          </a:blipFill>
        </p:spPr>
      </p:sp>
      <p:sp>
        <p:nvSpPr>
          <p:cNvPr name="Freeform 25" id="25"/>
          <p:cNvSpPr/>
          <p:nvPr/>
        </p:nvSpPr>
        <p:spPr>
          <a:xfrm flipH="false" flipV="false" rot="0">
            <a:off x="825503" y="8496300"/>
            <a:ext cx="304800" cy="304800"/>
          </a:xfrm>
          <a:custGeom>
            <a:avLst/>
            <a:gdLst/>
            <a:ahLst/>
            <a:cxnLst/>
            <a:rect r="r" b="b" t="t" l="l"/>
            <a:pathLst>
              <a:path h="304800" w="304800">
                <a:moveTo>
                  <a:pt x="0" y="0"/>
                </a:moveTo>
                <a:lnTo>
                  <a:pt x="304800" y="0"/>
                </a:lnTo>
                <a:lnTo>
                  <a:pt x="304800" y="304800"/>
                </a:lnTo>
                <a:lnTo>
                  <a:pt x="0" y="304800"/>
                </a:lnTo>
                <a:lnTo>
                  <a:pt x="0" y="0"/>
                </a:lnTo>
                <a:close/>
              </a:path>
            </a:pathLst>
          </a:custGeom>
          <a:blipFill>
            <a:blip r:embed="rId21"/>
            <a:stretch>
              <a:fillRect l="0" t="0" r="0" b="0"/>
            </a:stretch>
          </a:blipFill>
        </p:spPr>
      </p:sp>
      <p:sp>
        <p:nvSpPr>
          <p:cNvPr name="Freeform 26" id="26"/>
          <p:cNvSpPr/>
          <p:nvPr/>
        </p:nvSpPr>
        <p:spPr>
          <a:xfrm flipH="false" flipV="false" rot="0">
            <a:off x="939803" y="8623297"/>
            <a:ext cx="63503" cy="63503"/>
          </a:xfrm>
          <a:custGeom>
            <a:avLst/>
            <a:gdLst/>
            <a:ahLst/>
            <a:cxnLst/>
            <a:rect r="r" b="b" t="t" l="l"/>
            <a:pathLst>
              <a:path h="63503" w="63503">
                <a:moveTo>
                  <a:pt x="0" y="0"/>
                </a:moveTo>
                <a:lnTo>
                  <a:pt x="63503" y="0"/>
                </a:lnTo>
                <a:lnTo>
                  <a:pt x="63503" y="63503"/>
                </a:lnTo>
                <a:lnTo>
                  <a:pt x="0" y="63503"/>
                </a:lnTo>
                <a:lnTo>
                  <a:pt x="0" y="0"/>
                </a:lnTo>
                <a:close/>
              </a:path>
            </a:pathLst>
          </a:custGeom>
          <a:blipFill>
            <a:blip r:embed="rId22"/>
            <a:stretch>
              <a:fillRect l="0" t="0" r="0" b="0"/>
            </a:stretch>
          </a:blipFill>
        </p:spPr>
      </p:sp>
      <p:sp>
        <p:nvSpPr>
          <p:cNvPr name="Freeform 27" id="27"/>
          <p:cNvSpPr/>
          <p:nvPr/>
        </p:nvSpPr>
        <p:spPr>
          <a:xfrm flipH="false" flipV="false" rot="0">
            <a:off x="990600" y="8686800"/>
            <a:ext cx="50797" cy="38100"/>
          </a:xfrm>
          <a:custGeom>
            <a:avLst/>
            <a:gdLst/>
            <a:ahLst/>
            <a:cxnLst/>
            <a:rect r="r" b="b" t="t" l="l"/>
            <a:pathLst>
              <a:path h="38100" w="50797">
                <a:moveTo>
                  <a:pt x="0" y="0"/>
                </a:moveTo>
                <a:lnTo>
                  <a:pt x="50797" y="0"/>
                </a:lnTo>
                <a:lnTo>
                  <a:pt x="50797" y="38100"/>
                </a:lnTo>
                <a:lnTo>
                  <a:pt x="0" y="38100"/>
                </a:lnTo>
                <a:lnTo>
                  <a:pt x="0" y="0"/>
                </a:lnTo>
                <a:close/>
              </a:path>
            </a:pathLst>
          </a:custGeom>
          <a:blipFill>
            <a:blip r:embed="rId23"/>
            <a:stretch>
              <a:fillRect l="0" t="0" r="0" b="0"/>
            </a:stretch>
          </a:blipFill>
        </p:spPr>
      </p:sp>
      <p:sp>
        <p:nvSpPr>
          <p:cNvPr name="Freeform 28" id="28"/>
          <p:cNvSpPr/>
          <p:nvPr/>
        </p:nvSpPr>
        <p:spPr>
          <a:xfrm flipH="false" flipV="false" rot="0">
            <a:off x="927097" y="9080497"/>
            <a:ext cx="88897" cy="101603"/>
          </a:xfrm>
          <a:custGeom>
            <a:avLst/>
            <a:gdLst/>
            <a:ahLst/>
            <a:cxnLst/>
            <a:rect r="r" b="b" t="t" l="l"/>
            <a:pathLst>
              <a:path h="101603" w="88897">
                <a:moveTo>
                  <a:pt x="0" y="0"/>
                </a:moveTo>
                <a:lnTo>
                  <a:pt x="88897" y="0"/>
                </a:lnTo>
                <a:lnTo>
                  <a:pt x="88897" y="101603"/>
                </a:lnTo>
                <a:lnTo>
                  <a:pt x="0" y="101603"/>
                </a:lnTo>
                <a:lnTo>
                  <a:pt x="0" y="0"/>
                </a:lnTo>
                <a:close/>
              </a:path>
            </a:pathLst>
          </a:custGeom>
          <a:blipFill>
            <a:blip r:embed="rId24"/>
            <a:stretch>
              <a:fillRect l="0" t="0" r="0" b="0"/>
            </a:stretch>
          </a:blipFill>
        </p:spPr>
      </p:sp>
      <p:sp>
        <p:nvSpPr>
          <p:cNvPr name="Freeform 29" id="29"/>
          <p:cNvSpPr/>
          <p:nvPr/>
        </p:nvSpPr>
        <p:spPr>
          <a:xfrm flipH="false" flipV="false" rot="0">
            <a:off x="825503" y="9004297"/>
            <a:ext cx="304800" cy="304800"/>
          </a:xfrm>
          <a:custGeom>
            <a:avLst/>
            <a:gdLst/>
            <a:ahLst/>
            <a:cxnLst/>
            <a:rect r="r" b="b" t="t" l="l"/>
            <a:pathLst>
              <a:path h="304800" w="304800">
                <a:moveTo>
                  <a:pt x="0" y="0"/>
                </a:moveTo>
                <a:lnTo>
                  <a:pt x="304800" y="0"/>
                </a:lnTo>
                <a:lnTo>
                  <a:pt x="304800" y="304800"/>
                </a:lnTo>
                <a:lnTo>
                  <a:pt x="0" y="304800"/>
                </a:lnTo>
                <a:lnTo>
                  <a:pt x="0" y="0"/>
                </a:lnTo>
                <a:close/>
              </a:path>
            </a:pathLst>
          </a:custGeom>
          <a:blipFill>
            <a:blip r:embed="rId25"/>
            <a:stretch>
              <a:fillRect l="0" t="0" r="0" b="0"/>
            </a:stretch>
          </a:blipFill>
        </p:spPr>
      </p:sp>
      <p:sp>
        <p:nvSpPr>
          <p:cNvPr name="Freeform 30" id="30"/>
          <p:cNvSpPr/>
          <p:nvPr/>
        </p:nvSpPr>
        <p:spPr>
          <a:xfrm flipH="false" flipV="false" rot="0">
            <a:off x="749303" y="9461497"/>
            <a:ext cx="3708397" cy="393697"/>
          </a:xfrm>
          <a:custGeom>
            <a:avLst/>
            <a:gdLst/>
            <a:ahLst/>
            <a:cxnLst/>
            <a:rect r="r" b="b" t="t" l="l"/>
            <a:pathLst>
              <a:path h="393697" w="3708397">
                <a:moveTo>
                  <a:pt x="0" y="0"/>
                </a:moveTo>
                <a:lnTo>
                  <a:pt x="3708397" y="0"/>
                </a:lnTo>
                <a:lnTo>
                  <a:pt x="3708397" y="393697"/>
                </a:lnTo>
                <a:lnTo>
                  <a:pt x="0" y="393697"/>
                </a:lnTo>
                <a:lnTo>
                  <a:pt x="0" y="0"/>
                </a:lnTo>
                <a:close/>
              </a:path>
            </a:pathLst>
          </a:custGeom>
          <a:blipFill>
            <a:blip r:embed="rId26"/>
            <a:stretch>
              <a:fillRect l="0" t="0" r="0" b="0"/>
            </a:stretch>
          </a:blipFill>
        </p:spPr>
      </p:sp>
      <p:sp>
        <p:nvSpPr>
          <p:cNvPr name="Freeform 31" id="31"/>
          <p:cNvSpPr/>
          <p:nvPr/>
        </p:nvSpPr>
        <p:spPr>
          <a:xfrm flipH="false" flipV="false" rot="0">
            <a:off x="1282703" y="7683503"/>
            <a:ext cx="1625603" cy="25403"/>
          </a:xfrm>
          <a:custGeom>
            <a:avLst/>
            <a:gdLst/>
            <a:ahLst/>
            <a:cxnLst/>
            <a:rect r="r" b="b" t="t" l="l"/>
            <a:pathLst>
              <a:path h="25403" w="1625603">
                <a:moveTo>
                  <a:pt x="0" y="0"/>
                </a:moveTo>
                <a:lnTo>
                  <a:pt x="1625603" y="0"/>
                </a:lnTo>
                <a:lnTo>
                  <a:pt x="1625603" y="25403"/>
                </a:lnTo>
                <a:lnTo>
                  <a:pt x="0" y="25403"/>
                </a:lnTo>
                <a:lnTo>
                  <a:pt x="0" y="0"/>
                </a:lnTo>
                <a:close/>
              </a:path>
            </a:pathLst>
          </a:custGeom>
          <a:blipFill>
            <a:blip r:embed="rId27"/>
            <a:stretch>
              <a:fillRect l="0" t="0" r="0" b="0"/>
            </a:stretch>
          </a:blipFill>
        </p:spPr>
      </p:sp>
      <p:sp>
        <p:nvSpPr>
          <p:cNvPr name="Freeform 32" id="32"/>
          <p:cNvSpPr/>
          <p:nvPr/>
        </p:nvSpPr>
        <p:spPr>
          <a:xfrm flipH="false" flipV="false" rot="0">
            <a:off x="1282703" y="8178803"/>
            <a:ext cx="2184397" cy="38100"/>
          </a:xfrm>
          <a:custGeom>
            <a:avLst/>
            <a:gdLst/>
            <a:ahLst/>
            <a:cxnLst/>
            <a:rect r="r" b="b" t="t" l="l"/>
            <a:pathLst>
              <a:path h="38100" w="2184397">
                <a:moveTo>
                  <a:pt x="0" y="0"/>
                </a:moveTo>
                <a:lnTo>
                  <a:pt x="2184397" y="0"/>
                </a:lnTo>
                <a:lnTo>
                  <a:pt x="2184397" y="38100"/>
                </a:lnTo>
                <a:lnTo>
                  <a:pt x="0" y="38100"/>
                </a:lnTo>
                <a:lnTo>
                  <a:pt x="0" y="0"/>
                </a:lnTo>
                <a:close/>
              </a:path>
            </a:pathLst>
          </a:custGeom>
          <a:blipFill>
            <a:blip r:embed="rId28"/>
            <a:stretch>
              <a:fillRect l="0" t="0" r="0" b="0"/>
            </a:stretch>
          </a:blipFill>
        </p:spPr>
      </p:sp>
      <p:sp>
        <p:nvSpPr>
          <p:cNvPr name="Freeform 33" id="33"/>
          <p:cNvSpPr/>
          <p:nvPr/>
        </p:nvSpPr>
        <p:spPr>
          <a:xfrm flipH="false" flipV="false" rot="0">
            <a:off x="1282703" y="8686800"/>
            <a:ext cx="1917697" cy="38100"/>
          </a:xfrm>
          <a:custGeom>
            <a:avLst/>
            <a:gdLst/>
            <a:ahLst/>
            <a:cxnLst/>
            <a:rect r="r" b="b" t="t" l="l"/>
            <a:pathLst>
              <a:path h="38100" w="1917697">
                <a:moveTo>
                  <a:pt x="0" y="0"/>
                </a:moveTo>
                <a:lnTo>
                  <a:pt x="1917697" y="0"/>
                </a:lnTo>
                <a:lnTo>
                  <a:pt x="1917697" y="38100"/>
                </a:lnTo>
                <a:lnTo>
                  <a:pt x="0" y="38100"/>
                </a:lnTo>
                <a:lnTo>
                  <a:pt x="0" y="0"/>
                </a:lnTo>
                <a:close/>
              </a:path>
            </a:pathLst>
          </a:custGeom>
          <a:blipFill>
            <a:blip r:embed="rId29"/>
            <a:stretch>
              <a:fillRect l="0" t="0" r="0" b="0"/>
            </a:stretch>
          </a:blipFill>
        </p:spPr>
      </p:sp>
      <p:sp>
        <p:nvSpPr>
          <p:cNvPr name="Freeform 34" id="34"/>
          <p:cNvSpPr/>
          <p:nvPr/>
        </p:nvSpPr>
        <p:spPr>
          <a:xfrm flipH="false" flipV="false" rot="0">
            <a:off x="5867400" y="5346697"/>
            <a:ext cx="254003" cy="63503"/>
          </a:xfrm>
          <a:custGeom>
            <a:avLst/>
            <a:gdLst/>
            <a:ahLst/>
            <a:cxnLst/>
            <a:rect r="r" b="b" t="t" l="l"/>
            <a:pathLst>
              <a:path h="63503" w="254003">
                <a:moveTo>
                  <a:pt x="0" y="0"/>
                </a:moveTo>
                <a:lnTo>
                  <a:pt x="254003" y="0"/>
                </a:lnTo>
                <a:lnTo>
                  <a:pt x="254003" y="63503"/>
                </a:lnTo>
                <a:lnTo>
                  <a:pt x="0" y="63503"/>
                </a:lnTo>
                <a:lnTo>
                  <a:pt x="0" y="0"/>
                </a:lnTo>
                <a:close/>
              </a:path>
            </a:pathLst>
          </a:custGeom>
          <a:blipFill>
            <a:blip r:embed="rId30"/>
            <a:stretch>
              <a:fillRect l="0" t="0" r="0" b="0"/>
            </a:stretch>
          </a:blipFill>
        </p:spPr>
      </p:sp>
      <p:sp>
        <p:nvSpPr>
          <p:cNvPr name="Freeform 35" id="35"/>
          <p:cNvSpPr/>
          <p:nvPr/>
        </p:nvSpPr>
        <p:spPr>
          <a:xfrm flipH="false" flipV="false" rot="0">
            <a:off x="5867400" y="5524500"/>
            <a:ext cx="254003" cy="63503"/>
          </a:xfrm>
          <a:custGeom>
            <a:avLst/>
            <a:gdLst/>
            <a:ahLst/>
            <a:cxnLst/>
            <a:rect r="r" b="b" t="t" l="l"/>
            <a:pathLst>
              <a:path h="63503" w="254003">
                <a:moveTo>
                  <a:pt x="0" y="0"/>
                </a:moveTo>
                <a:lnTo>
                  <a:pt x="254003" y="0"/>
                </a:lnTo>
                <a:lnTo>
                  <a:pt x="254003" y="63503"/>
                </a:lnTo>
                <a:lnTo>
                  <a:pt x="0" y="63503"/>
                </a:lnTo>
                <a:lnTo>
                  <a:pt x="0" y="0"/>
                </a:lnTo>
                <a:close/>
              </a:path>
            </a:pathLst>
          </a:custGeom>
          <a:blipFill>
            <a:blip r:embed="rId31"/>
            <a:stretch>
              <a:fillRect l="0" t="0" r="0" b="0"/>
            </a:stretch>
          </a:blipFill>
        </p:spPr>
      </p:sp>
      <p:sp>
        <p:nvSpPr>
          <p:cNvPr name="Freeform 36" id="36"/>
          <p:cNvSpPr/>
          <p:nvPr/>
        </p:nvSpPr>
        <p:spPr>
          <a:xfrm flipH="false" flipV="false" rot="0">
            <a:off x="4991100" y="4838700"/>
            <a:ext cx="888997" cy="698497"/>
          </a:xfrm>
          <a:custGeom>
            <a:avLst/>
            <a:gdLst/>
            <a:ahLst/>
            <a:cxnLst/>
            <a:rect r="r" b="b" t="t" l="l"/>
            <a:pathLst>
              <a:path h="698497" w="888997">
                <a:moveTo>
                  <a:pt x="0" y="0"/>
                </a:moveTo>
                <a:lnTo>
                  <a:pt x="888997" y="0"/>
                </a:lnTo>
                <a:lnTo>
                  <a:pt x="888997" y="698497"/>
                </a:lnTo>
                <a:lnTo>
                  <a:pt x="0" y="698497"/>
                </a:lnTo>
                <a:lnTo>
                  <a:pt x="0" y="0"/>
                </a:lnTo>
                <a:close/>
              </a:path>
            </a:pathLst>
          </a:custGeom>
          <a:blipFill>
            <a:blip r:embed="rId32"/>
            <a:stretch>
              <a:fillRect l="0" t="0" r="0" b="0"/>
            </a:stretch>
          </a:blipFill>
        </p:spPr>
      </p:sp>
      <p:sp>
        <p:nvSpPr>
          <p:cNvPr name="Freeform 37" id="37"/>
          <p:cNvSpPr/>
          <p:nvPr/>
        </p:nvSpPr>
        <p:spPr>
          <a:xfrm flipH="false" flipV="false" rot="0">
            <a:off x="5753100" y="5283203"/>
            <a:ext cx="254003" cy="368303"/>
          </a:xfrm>
          <a:custGeom>
            <a:avLst/>
            <a:gdLst/>
            <a:ahLst/>
            <a:cxnLst/>
            <a:rect r="r" b="b" t="t" l="l"/>
            <a:pathLst>
              <a:path h="368303" w="254003">
                <a:moveTo>
                  <a:pt x="0" y="0"/>
                </a:moveTo>
                <a:lnTo>
                  <a:pt x="254003" y="0"/>
                </a:lnTo>
                <a:lnTo>
                  <a:pt x="254003" y="368303"/>
                </a:lnTo>
                <a:lnTo>
                  <a:pt x="0" y="368303"/>
                </a:lnTo>
                <a:lnTo>
                  <a:pt x="0" y="0"/>
                </a:lnTo>
                <a:close/>
              </a:path>
            </a:pathLst>
          </a:custGeom>
          <a:blipFill>
            <a:blip r:embed="rId33"/>
            <a:stretch>
              <a:fillRect l="0" t="0" r="0" b="0"/>
            </a:stretch>
          </a:blipFill>
        </p:spPr>
      </p:sp>
      <p:sp>
        <p:nvSpPr>
          <p:cNvPr name="Freeform 38" id="38"/>
          <p:cNvSpPr/>
          <p:nvPr/>
        </p:nvSpPr>
        <p:spPr>
          <a:xfrm flipH="false" flipV="false" rot="0">
            <a:off x="5897413" y="9019689"/>
            <a:ext cx="1652273" cy="1658998"/>
          </a:xfrm>
          <a:custGeom>
            <a:avLst/>
            <a:gdLst/>
            <a:ahLst/>
            <a:cxnLst/>
            <a:rect r="r" b="b" t="t" l="l"/>
            <a:pathLst>
              <a:path h="1658998" w="1652273">
                <a:moveTo>
                  <a:pt x="0" y="0"/>
                </a:moveTo>
                <a:lnTo>
                  <a:pt x="1652273" y="0"/>
                </a:lnTo>
                <a:lnTo>
                  <a:pt x="1652273" y="1658998"/>
                </a:lnTo>
                <a:lnTo>
                  <a:pt x="0" y="1658998"/>
                </a:lnTo>
                <a:lnTo>
                  <a:pt x="0" y="0"/>
                </a:lnTo>
                <a:close/>
              </a:path>
            </a:pathLst>
          </a:custGeom>
          <a:blipFill>
            <a:blip r:embed="rId34">
              <a:extLst>
                <a:ext uri="{96DAC541-7B7A-43D3-8B79-37D633B846F1}">
                  <asvg:svgBlip xmlns:asvg="http://schemas.microsoft.com/office/drawing/2016/SVG/main" r:embed="rId35"/>
                </a:ext>
              </a:extLst>
            </a:blip>
            <a:stretch>
              <a:fillRect l="0" t="0" r="0" b="0"/>
            </a:stretch>
          </a:blipFill>
        </p:spPr>
      </p:sp>
      <p:sp>
        <p:nvSpPr>
          <p:cNvPr name="Freeform 39" id="39"/>
          <p:cNvSpPr/>
          <p:nvPr/>
        </p:nvSpPr>
        <p:spPr>
          <a:xfrm flipH="false" flipV="false" rot="0">
            <a:off x="6337297" y="5410200"/>
            <a:ext cx="888997" cy="685800"/>
          </a:xfrm>
          <a:custGeom>
            <a:avLst/>
            <a:gdLst/>
            <a:ahLst/>
            <a:cxnLst/>
            <a:rect r="r" b="b" t="t" l="l"/>
            <a:pathLst>
              <a:path h="685800" w="888997">
                <a:moveTo>
                  <a:pt x="0" y="0"/>
                </a:moveTo>
                <a:lnTo>
                  <a:pt x="888997" y="0"/>
                </a:lnTo>
                <a:lnTo>
                  <a:pt x="888997" y="685800"/>
                </a:lnTo>
                <a:lnTo>
                  <a:pt x="0" y="685800"/>
                </a:lnTo>
                <a:lnTo>
                  <a:pt x="0" y="0"/>
                </a:lnTo>
                <a:close/>
              </a:path>
            </a:pathLst>
          </a:custGeom>
          <a:blipFill>
            <a:blip r:embed="rId36"/>
            <a:stretch>
              <a:fillRect l="0" t="0" r="0" b="0"/>
            </a:stretch>
          </a:blipFill>
        </p:spPr>
      </p:sp>
      <p:sp>
        <p:nvSpPr>
          <p:cNvPr name="Freeform 40" id="40"/>
          <p:cNvSpPr/>
          <p:nvPr/>
        </p:nvSpPr>
        <p:spPr>
          <a:xfrm flipH="false" flipV="false" rot="0">
            <a:off x="6248400" y="5270497"/>
            <a:ext cx="254003" cy="381000"/>
          </a:xfrm>
          <a:custGeom>
            <a:avLst/>
            <a:gdLst/>
            <a:ahLst/>
            <a:cxnLst/>
            <a:rect r="r" b="b" t="t" l="l"/>
            <a:pathLst>
              <a:path h="381000" w="254003">
                <a:moveTo>
                  <a:pt x="0" y="0"/>
                </a:moveTo>
                <a:lnTo>
                  <a:pt x="254003" y="0"/>
                </a:lnTo>
                <a:lnTo>
                  <a:pt x="254003" y="381000"/>
                </a:lnTo>
                <a:lnTo>
                  <a:pt x="0" y="381000"/>
                </a:lnTo>
                <a:lnTo>
                  <a:pt x="0" y="0"/>
                </a:lnTo>
                <a:close/>
              </a:path>
            </a:pathLst>
          </a:custGeom>
          <a:blipFill>
            <a:blip r:embed="rId37"/>
            <a:stretch>
              <a:fillRect l="0" t="0" r="0" b="0"/>
            </a:stretch>
          </a:blipFill>
        </p:spPr>
      </p:sp>
      <p:sp>
        <p:nvSpPr>
          <p:cNvPr name="TextBox 41" id="41"/>
          <p:cNvSpPr txBox="true"/>
          <p:nvPr/>
        </p:nvSpPr>
        <p:spPr>
          <a:xfrm rot="0">
            <a:off x="754723" y="6084608"/>
            <a:ext cx="760076" cy="618211"/>
          </a:xfrm>
          <a:prstGeom prst="rect">
            <a:avLst/>
          </a:prstGeom>
        </p:spPr>
        <p:txBody>
          <a:bodyPr anchor="t" rtlCol="false" tIns="0" lIns="0" bIns="0" rIns="0">
            <a:spAutoFit/>
          </a:bodyPr>
          <a:lstStyle/>
          <a:p>
            <a:pPr algn="l">
              <a:lnSpc>
                <a:spcPts val="4611"/>
              </a:lnSpc>
            </a:pPr>
            <a:r>
              <a:rPr lang="en-US" sz="3294">
                <a:solidFill>
                  <a:srgbClr val="000000"/>
                </a:solidFill>
                <a:latin typeface="Poppins Medium"/>
              </a:rPr>
              <a:t>Our</a:t>
            </a:r>
          </a:p>
        </p:txBody>
      </p:sp>
      <p:sp>
        <p:nvSpPr>
          <p:cNvPr name="TextBox 42" id="42"/>
          <p:cNvSpPr txBox="true"/>
          <p:nvPr/>
        </p:nvSpPr>
        <p:spPr>
          <a:xfrm rot="0">
            <a:off x="754723" y="6968033"/>
            <a:ext cx="2400929" cy="716556"/>
          </a:xfrm>
          <a:prstGeom prst="rect">
            <a:avLst/>
          </a:prstGeom>
        </p:spPr>
        <p:txBody>
          <a:bodyPr anchor="t" rtlCol="false" tIns="0" lIns="0" bIns="0" rIns="0">
            <a:spAutoFit/>
          </a:bodyPr>
          <a:lstStyle/>
          <a:p>
            <a:pPr algn="l">
              <a:lnSpc>
                <a:spcPts val="2245"/>
              </a:lnSpc>
            </a:pPr>
            <a:r>
              <a:rPr lang="en-US" sz="4491">
                <a:solidFill>
                  <a:srgbClr val="A11010"/>
                </a:solidFill>
                <a:latin typeface="Poppins Ultra-Bold"/>
                <a:hlinkClick r:id="rId38" tooltip="tel:+27(0)213006895"/>
              </a:rPr>
              <a:t>Conta</a:t>
            </a:r>
            <a:r>
              <a:rPr lang="en-US" sz="4491">
                <a:solidFill>
                  <a:srgbClr val="A11010"/>
                </a:solidFill>
                <a:latin typeface="Poppins Ultra-Bold"/>
              </a:rPr>
              <a:t>ct</a:t>
            </a:r>
            <a:r>
              <a:rPr lang="en-US" sz="4491">
                <a:solidFill>
                  <a:srgbClr val="FFFFFF"/>
                </a:solidFill>
                <a:latin typeface="Poppins"/>
                <a:hlinkClick r:id="rId39" tooltip="tel:+27(0)213006895"/>
              </a:rPr>
              <a:t>+27 (0) 21 300 6895</a:t>
            </a:r>
          </a:p>
          <a:p>
            <a:pPr algn="l">
              <a:lnSpc>
                <a:spcPts val="3242"/>
              </a:lnSpc>
            </a:pPr>
            <a:r>
              <a:rPr lang="en-US" sz="1297">
                <a:solidFill>
                  <a:srgbClr val="FFFFFF"/>
                </a:solidFill>
                <a:latin typeface="Poppins"/>
              </a:rPr>
              <a:t>+27 (0) 21 300 6895</a:t>
            </a:r>
          </a:p>
        </p:txBody>
      </p:sp>
      <p:sp>
        <p:nvSpPr>
          <p:cNvPr name="TextBox 43" id="43"/>
          <p:cNvSpPr txBox="true"/>
          <p:nvPr/>
        </p:nvSpPr>
        <p:spPr>
          <a:xfrm rot="0">
            <a:off x="1294371" y="8537543"/>
            <a:ext cx="1891827" cy="244021"/>
          </a:xfrm>
          <a:prstGeom prst="rect">
            <a:avLst/>
          </a:prstGeom>
        </p:spPr>
        <p:txBody>
          <a:bodyPr anchor="t" rtlCol="false" tIns="0" lIns="0" bIns="0" rIns="0">
            <a:spAutoFit/>
          </a:bodyPr>
          <a:lstStyle/>
          <a:p>
            <a:pPr algn="l">
              <a:lnSpc>
                <a:spcPts val="1816"/>
              </a:lnSpc>
            </a:pPr>
            <a:r>
              <a:rPr lang="en-US" sz="1297">
                <a:solidFill>
                  <a:srgbClr val="FFFFFF"/>
                </a:solidFill>
                <a:latin typeface="Poppins"/>
                <a:hlinkClick r:id="rId40" tooltip="https://lyonsecurity.wixsite.com/security"/>
              </a:rPr>
              <a:t>www.lyonsecurity.co.za</a:t>
            </a:r>
          </a:p>
        </p:txBody>
      </p:sp>
      <p:sp>
        <p:nvSpPr>
          <p:cNvPr name="TextBox 44" id="44"/>
          <p:cNvSpPr txBox="true"/>
          <p:nvPr/>
        </p:nvSpPr>
        <p:spPr>
          <a:xfrm rot="0">
            <a:off x="1294371" y="9546622"/>
            <a:ext cx="2001784" cy="244021"/>
          </a:xfrm>
          <a:prstGeom prst="rect">
            <a:avLst/>
          </a:prstGeom>
        </p:spPr>
        <p:txBody>
          <a:bodyPr anchor="t" rtlCol="false" tIns="0" lIns="0" bIns="0" rIns="0">
            <a:spAutoFit/>
          </a:bodyPr>
          <a:lstStyle/>
          <a:p>
            <a:pPr algn="l">
              <a:lnSpc>
                <a:spcPts val="1816"/>
              </a:lnSpc>
            </a:pPr>
            <a:r>
              <a:rPr lang="en-US" sz="1297">
                <a:solidFill>
                  <a:srgbClr val="FFFFFF"/>
                </a:solidFill>
                <a:latin typeface="Poppins"/>
              </a:rPr>
              <a:t>Cape Town, South Africa</a:t>
            </a:r>
          </a:p>
        </p:txBody>
      </p:sp>
      <p:sp>
        <p:nvSpPr>
          <p:cNvPr name="TextBox 45" id="45"/>
          <p:cNvSpPr txBox="true"/>
          <p:nvPr/>
        </p:nvSpPr>
        <p:spPr>
          <a:xfrm rot="0">
            <a:off x="1294371" y="8032232"/>
            <a:ext cx="2157012" cy="244021"/>
          </a:xfrm>
          <a:prstGeom prst="rect">
            <a:avLst/>
          </a:prstGeom>
        </p:spPr>
        <p:txBody>
          <a:bodyPr anchor="t" rtlCol="false" tIns="0" lIns="0" bIns="0" rIns="0">
            <a:spAutoFit/>
          </a:bodyPr>
          <a:lstStyle/>
          <a:p>
            <a:pPr algn="l">
              <a:lnSpc>
                <a:spcPts val="1816"/>
              </a:lnSpc>
            </a:pPr>
            <a:r>
              <a:rPr lang="en-US" sz="1297">
                <a:solidFill>
                  <a:srgbClr val="FFFFFF"/>
                </a:solidFill>
                <a:latin typeface="Poppins"/>
                <a:hlinkClick r:id="rId41" tooltip="mailto:admin@lyonsecurity.co.za"/>
              </a:rPr>
              <a:t>admin@lyonsecurity.co.za</a:t>
            </a:r>
          </a:p>
        </p:txBody>
      </p:sp>
      <p:sp>
        <p:nvSpPr>
          <p:cNvPr name="TextBox 46" id="46"/>
          <p:cNvSpPr txBox="true"/>
          <p:nvPr/>
        </p:nvSpPr>
        <p:spPr>
          <a:xfrm rot="0">
            <a:off x="1294371" y="9042854"/>
            <a:ext cx="2489492" cy="244021"/>
          </a:xfrm>
          <a:prstGeom prst="rect">
            <a:avLst/>
          </a:prstGeom>
        </p:spPr>
        <p:txBody>
          <a:bodyPr anchor="t" rtlCol="false" tIns="0" lIns="0" bIns="0" rIns="0">
            <a:spAutoFit/>
          </a:bodyPr>
          <a:lstStyle/>
          <a:p>
            <a:pPr algn="l">
              <a:lnSpc>
                <a:spcPts val="1816"/>
              </a:lnSpc>
            </a:pPr>
            <a:r>
              <a:rPr lang="en-US" sz="1297">
                <a:solidFill>
                  <a:srgbClr val="FFFFFF"/>
                </a:solidFill>
                <a:latin typeface="Poppins"/>
              </a:rPr>
              <a:t>24 Gunners Circle, Epping Ind 1</a:t>
            </a:r>
          </a:p>
        </p:txBody>
      </p:sp>
      <p:sp>
        <p:nvSpPr>
          <p:cNvPr name="TextBox 47" id="47"/>
          <p:cNvSpPr txBox="true"/>
          <p:nvPr/>
        </p:nvSpPr>
        <p:spPr>
          <a:xfrm rot="0">
            <a:off x="5549627" y="3399044"/>
            <a:ext cx="1315698" cy="1710738"/>
          </a:xfrm>
          <a:prstGeom prst="rect">
            <a:avLst/>
          </a:prstGeom>
        </p:spPr>
        <p:txBody>
          <a:bodyPr anchor="t" rtlCol="false" tIns="0" lIns="0" bIns="0" rIns="0">
            <a:spAutoFit/>
          </a:bodyPr>
          <a:lstStyle/>
          <a:p>
            <a:pPr algn="ctr">
              <a:lnSpc>
                <a:spcPts val="3371"/>
              </a:lnSpc>
            </a:pPr>
            <a:r>
              <a:rPr lang="en-US" sz="2495">
                <a:solidFill>
                  <a:srgbClr val="A11010"/>
                </a:solidFill>
                <a:latin typeface="Public Sans Bold"/>
              </a:rPr>
              <a:t> </a:t>
            </a:r>
          </a:p>
          <a:p>
            <a:pPr algn="ctr">
              <a:lnSpc>
                <a:spcPts val="3371"/>
              </a:lnSpc>
            </a:pPr>
            <a:r>
              <a:rPr lang="en-US" sz="2495">
                <a:solidFill>
                  <a:srgbClr val="A11010"/>
                </a:solidFill>
                <a:latin typeface="Public Sans Bold Italics"/>
              </a:rPr>
              <a:t>Connect With</a:t>
            </a:r>
          </a:p>
          <a:p>
            <a:pPr algn="ctr">
              <a:lnSpc>
                <a:spcPts val="3371"/>
              </a:lnSpc>
            </a:pPr>
            <a:r>
              <a:rPr lang="en-US" sz="2495">
                <a:solidFill>
                  <a:srgbClr val="A11010"/>
                </a:solidFill>
                <a:latin typeface="Public Sans Bold Italics"/>
              </a:rPr>
              <a:t>Us!</a:t>
            </a:r>
          </a:p>
        </p:txBody>
      </p:sp>
      <p:sp>
        <p:nvSpPr>
          <p:cNvPr name="TextBox 48" id="48"/>
          <p:cNvSpPr txBox="true"/>
          <p:nvPr/>
        </p:nvSpPr>
        <p:spPr>
          <a:xfrm rot="0">
            <a:off x="4359821" y="1255519"/>
            <a:ext cx="2905001" cy="887978"/>
          </a:xfrm>
          <a:prstGeom prst="rect">
            <a:avLst/>
          </a:prstGeom>
        </p:spPr>
        <p:txBody>
          <a:bodyPr anchor="t" rtlCol="false" tIns="0" lIns="0" bIns="0" rIns="0">
            <a:spAutoFit/>
          </a:bodyPr>
          <a:lstStyle/>
          <a:p>
            <a:pPr algn="ctr">
              <a:lnSpc>
                <a:spcPts val="2247"/>
              </a:lnSpc>
            </a:pPr>
            <a:r>
              <a:rPr lang="en-US" sz="1696">
                <a:solidFill>
                  <a:srgbClr val="FFFFFF"/>
                </a:solidFill>
                <a:latin typeface="Poppins Medium"/>
              </a:rPr>
              <a:t>LYON </a:t>
            </a:r>
          </a:p>
          <a:p>
            <a:pPr algn="l">
              <a:lnSpc>
                <a:spcPts val="2247"/>
              </a:lnSpc>
            </a:pPr>
            <a:r>
              <a:rPr lang="en-US" sz="1696">
                <a:solidFill>
                  <a:srgbClr val="FFFFFF"/>
                </a:solidFill>
                <a:latin typeface="Poppins Medium"/>
              </a:rPr>
              <a:t>Security Solutions (Pty) Ltd</a:t>
            </a:r>
          </a:p>
          <a:p>
            <a:pPr algn="l">
              <a:lnSpc>
                <a:spcPts val="2247"/>
              </a:lnSpc>
            </a:pPr>
            <a:r>
              <a:rPr lang="en-US" sz="1696">
                <a:solidFill>
                  <a:srgbClr val="FFFFFF"/>
                </a:solidFill>
                <a:latin typeface="Poppins Medium"/>
              </a:rPr>
              <a:t> </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0" y="0"/>
            <a:ext cx="7556497" cy="10687593"/>
            <a:chOff x="0" y="0"/>
            <a:chExt cx="7556500" cy="10687596"/>
          </a:xfrm>
        </p:grpSpPr>
        <p:sp>
          <p:nvSpPr>
            <p:cNvPr name="Freeform 3" id="3"/>
            <p:cNvSpPr/>
            <p:nvPr/>
          </p:nvSpPr>
          <p:spPr>
            <a:xfrm flipH="false" flipV="false" rot="0">
              <a:off x="0" y="0"/>
              <a:ext cx="7555992" cy="10687558"/>
            </a:xfrm>
            <a:custGeom>
              <a:avLst/>
              <a:gdLst/>
              <a:ahLst/>
              <a:cxnLst/>
              <a:rect r="r" b="b" t="t" l="l"/>
              <a:pathLst>
                <a:path h="10687558" w="7555992">
                  <a:moveTo>
                    <a:pt x="0" y="0"/>
                  </a:moveTo>
                  <a:lnTo>
                    <a:pt x="0" y="10687558"/>
                  </a:lnTo>
                  <a:lnTo>
                    <a:pt x="7555992" y="10687558"/>
                  </a:lnTo>
                  <a:lnTo>
                    <a:pt x="7555992" y="0"/>
                  </a:lnTo>
                  <a:close/>
                </a:path>
              </a:pathLst>
            </a:custGeom>
            <a:solidFill>
              <a:srgbClr val="FFFFFF"/>
            </a:solidFill>
          </p:spPr>
        </p:sp>
      </p:grpSp>
      <p:sp>
        <p:nvSpPr>
          <p:cNvPr name="Freeform 4" id="4"/>
          <p:cNvSpPr/>
          <p:nvPr/>
        </p:nvSpPr>
        <p:spPr>
          <a:xfrm flipH="false" flipV="false" rot="0">
            <a:off x="0" y="0"/>
            <a:ext cx="7556497" cy="10680697"/>
          </a:xfrm>
          <a:custGeom>
            <a:avLst/>
            <a:gdLst/>
            <a:ahLst/>
            <a:cxnLst/>
            <a:rect r="r" b="b" t="t" l="l"/>
            <a:pathLst>
              <a:path h="10680697" w="7556497">
                <a:moveTo>
                  <a:pt x="0" y="0"/>
                </a:moveTo>
                <a:lnTo>
                  <a:pt x="7556497" y="0"/>
                </a:lnTo>
                <a:lnTo>
                  <a:pt x="7556497" y="10680697"/>
                </a:lnTo>
                <a:lnTo>
                  <a:pt x="0" y="10680697"/>
                </a:lnTo>
                <a:lnTo>
                  <a:pt x="0" y="0"/>
                </a:lnTo>
                <a:close/>
              </a:path>
            </a:pathLst>
          </a:custGeom>
          <a:blipFill>
            <a:blip r:embed="rId2"/>
            <a:stretch>
              <a:fillRect l="0" t="0" r="0" b="0"/>
            </a:stretch>
          </a:blipFill>
        </p:spPr>
      </p:sp>
      <p:sp>
        <p:nvSpPr>
          <p:cNvPr name="Freeform 5" id="5"/>
          <p:cNvSpPr/>
          <p:nvPr/>
        </p:nvSpPr>
        <p:spPr>
          <a:xfrm flipH="false" flipV="false" rot="0">
            <a:off x="0" y="0"/>
            <a:ext cx="7556497" cy="10693403"/>
          </a:xfrm>
          <a:custGeom>
            <a:avLst/>
            <a:gdLst/>
            <a:ahLst/>
            <a:cxnLst/>
            <a:rect r="r" b="b" t="t" l="l"/>
            <a:pathLst>
              <a:path h="10693403" w="7556497">
                <a:moveTo>
                  <a:pt x="0" y="0"/>
                </a:moveTo>
                <a:lnTo>
                  <a:pt x="7556497" y="0"/>
                </a:lnTo>
                <a:lnTo>
                  <a:pt x="7556497" y="10693403"/>
                </a:lnTo>
                <a:lnTo>
                  <a:pt x="0" y="10693403"/>
                </a:lnTo>
                <a:lnTo>
                  <a:pt x="0" y="0"/>
                </a:lnTo>
                <a:close/>
              </a:path>
            </a:pathLst>
          </a:custGeom>
          <a:blipFill>
            <a:blip r:embed="rId3"/>
            <a:stretch>
              <a:fillRect l="0" t="0" r="0" b="0"/>
            </a:stretch>
          </a:blipFill>
        </p:spPr>
      </p:sp>
      <p:sp>
        <p:nvSpPr>
          <p:cNvPr name="Freeform 6" id="6"/>
          <p:cNvSpPr/>
          <p:nvPr/>
        </p:nvSpPr>
        <p:spPr>
          <a:xfrm flipH="false" flipV="false" rot="0">
            <a:off x="0" y="0"/>
            <a:ext cx="7556497" cy="2781300"/>
          </a:xfrm>
          <a:custGeom>
            <a:avLst/>
            <a:gdLst/>
            <a:ahLst/>
            <a:cxnLst/>
            <a:rect r="r" b="b" t="t" l="l"/>
            <a:pathLst>
              <a:path h="2781300" w="7556497">
                <a:moveTo>
                  <a:pt x="0" y="0"/>
                </a:moveTo>
                <a:lnTo>
                  <a:pt x="7556497" y="0"/>
                </a:lnTo>
                <a:lnTo>
                  <a:pt x="7556497" y="2781300"/>
                </a:lnTo>
                <a:lnTo>
                  <a:pt x="0" y="2781300"/>
                </a:lnTo>
                <a:lnTo>
                  <a:pt x="0" y="0"/>
                </a:lnTo>
                <a:close/>
              </a:path>
            </a:pathLst>
          </a:custGeom>
          <a:blipFill>
            <a:blip r:embed="rId4"/>
            <a:stretch>
              <a:fillRect l="0" t="0" r="0" b="0"/>
            </a:stretch>
          </a:blipFill>
        </p:spPr>
      </p:sp>
      <p:sp>
        <p:nvSpPr>
          <p:cNvPr name="Freeform 7" id="7"/>
          <p:cNvSpPr/>
          <p:nvPr/>
        </p:nvSpPr>
        <p:spPr>
          <a:xfrm flipH="false" flipV="false" rot="0">
            <a:off x="12697" y="12697"/>
            <a:ext cx="3594097" cy="3314700"/>
          </a:xfrm>
          <a:custGeom>
            <a:avLst/>
            <a:gdLst/>
            <a:ahLst/>
            <a:cxnLst/>
            <a:rect r="r" b="b" t="t" l="l"/>
            <a:pathLst>
              <a:path h="3314700" w="3594097">
                <a:moveTo>
                  <a:pt x="0" y="0"/>
                </a:moveTo>
                <a:lnTo>
                  <a:pt x="3594097" y="0"/>
                </a:lnTo>
                <a:lnTo>
                  <a:pt x="3594097" y="3314700"/>
                </a:lnTo>
                <a:lnTo>
                  <a:pt x="0" y="3314700"/>
                </a:lnTo>
                <a:lnTo>
                  <a:pt x="0" y="0"/>
                </a:lnTo>
                <a:close/>
              </a:path>
            </a:pathLst>
          </a:custGeom>
          <a:blipFill>
            <a:blip r:embed="rId5"/>
            <a:stretch>
              <a:fillRect l="0" t="0" r="0" b="0"/>
            </a:stretch>
          </a:blipFill>
        </p:spPr>
      </p:sp>
      <p:sp>
        <p:nvSpPr>
          <p:cNvPr name="Freeform 8" id="8"/>
          <p:cNvSpPr/>
          <p:nvPr/>
        </p:nvSpPr>
        <p:spPr>
          <a:xfrm flipH="false" flipV="false" rot="0">
            <a:off x="2959103" y="1028700"/>
            <a:ext cx="4597403" cy="4902203"/>
          </a:xfrm>
          <a:custGeom>
            <a:avLst/>
            <a:gdLst/>
            <a:ahLst/>
            <a:cxnLst/>
            <a:rect r="r" b="b" t="t" l="l"/>
            <a:pathLst>
              <a:path h="4902203" w="4597403">
                <a:moveTo>
                  <a:pt x="0" y="0"/>
                </a:moveTo>
                <a:lnTo>
                  <a:pt x="4597403" y="0"/>
                </a:lnTo>
                <a:lnTo>
                  <a:pt x="4597403" y="4902203"/>
                </a:lnTo>
                <a:lnTo>
                  <a:pt x="0" y="4902203"/>
                </a:lnTo>
                <a:lnTo>
                  <a:pt x="0" y="0"/>
                </a:lnTo>
                <a:close/>
              </a:path>
            </a:pathLst>
          </a:custGeom>
          <a:blipFill>
            <a:blip r:embed="rId6"/>
            <a:stretch>
              <a:fillRect l="0" t="0" r="0" b="0"/>
            </a:stretch>
          </a:blipFill>
        </p:spPr>
      </p:sp>
      <p:sp>
        <p:nvSpPr>
          <p:cNvPr name="Freeform 9" id="9"/>
          <p:cNvSpPr/>
          <p:nvPr/>
        </p:nvSpPr>
        <p:spPr>
          <a:xfrm flipH="false" flipV="false" rot="0">
            <a:off x="0" y="8267700"/>
            <a:ext cx="3302003" cy="2400300"/>
          </a:xfrm>
          <a:custGeom>
            <a:avLst/>
            <a:gdLst/>
            <a:ahLst/>
            <a:cxnLst/>
            <a:rect r="r" b="b" t="t" l="l"/>
            <a:pathLst>
              <a:path h="2400300" w="3302003">
                <a:moveTo>
                  <a:pt x="0" y="0"/>
                </a:moveTo>
                <a:lnTo>
                  <a:pt x="3302003" y="0"/>
                </a:lnTo>
                <a:lnTo>
                  <a:pt x="3302003" y="2400300"/>
                </a:lnTo>
                <a:lnTo>
                  <a:pt x="0" y="2400300"/>
                </a:lnTo>
                <a:lnTo>
                  <a:pt x="0" y="0"/>
                </a:lnTo>
                <a:close/>
              </a:path>
            </a:pathLst>
          </a:custGeom>
          <a:blipFill>
            <a:blip r:embed="rId7"/>
            <a:stretch>
              <a:fillRect l="0" t="0" r="0" b="0"/>
            </a:stretch>
          </a:blipFill>
        </p:spPr>
      </p:sp>
      <p:sp>
        <p:nvSpPr>
          <p:cNvPr name="Freeform 10" id="10"/>
          <p:cNvSpPr/>
          <p:nvPr/>
        </p:nvSpPr>
        <p:spPr>
          <a:xfrm flipH="false" flipV="false" rot="0">
            <a:off x="3225803" y="1422397"/>
            <a:ext cx="4330703" cy="9258300"/>
          </a:xfrm>
          <a:custGeom>
            <a:avLst/>
            <a:gdLst/>
            <a:ahLst/>
            <a:cxnLst/>
            <a:rect r="r" b="b" t="t" l="l"/>
            <a:pathLst>
              <a:path h="9258300" w="4330703">
                <a:moveTo>
                  <a:pt x="0" y="0"/>
                </a:moveTo>
                <a:lnTo>
                  <a:pt x="4330703" y="0"/>
                </a:lnTo>
                <a:lnTo>
                  <a:pt x="4330703" y="9258300"/>
                </a:lnTo>
                <a:lnTo>
                  <a:pt x="0" y="9258300"/>
                </a:lnTo>
                <a:lnTo>
                  <a:pt x="0" y="0"/>
                </a:lnTo>
                <a:close/>
              </a:path>
            </a:pathLst>
          </a:custGeom>
          <a:blipFill>
            <a:blip r:embed="rId8"/>
            <a:stretch>
              <a:fillRect l="0" t="0" r="0" b="0"/>
            </a:stretch>
          </a:blipFill>
        </p:spPr>
      </p:sp>
      <p:sp>
        <p:nvSpPr>
          <p:cNvPr name="Freeform 11" id="11"/>
          <p:cNvSpPr/>
          <p:nvPr/>
        </p:nvSpPr>
        <p:spPr>
          <a:xfrm flipH="false" flipV="false" rot="0">
            <a:off x="5892803" y="9017003"/>
            <a:ext cx="1663703" cy="1650997"/>
          </a:xfrm>
          <a:custGeom>
            <a:avLst/>
            <a:gdLst/>
            <a:ahLst/>
            <a:cxnLst/>
            <a:rect r="r" b="b" t="t" l="l"/>
            <a:pathLst>
              <a:path h="1650997" w="1663703">
                <a:moveTo>
                  <a:pt x="0" y="0"/>
                </a:moveTo>
                <a:lnTo>
                  <a:pt x="1663703" y="0"/>
                </a:lnTo>
                <a:lnTo>
                  <a:pt x="1663703" y="1650997"/>
                </a:lnTo>
                <a:lnTo>
                  <a:pt x="0" y="1650997"/>
                </a:lnTo>
                <a:lnTo>
                  <a:pt x="0" y="0"/>
                </a:lnTo>
                <a:close/>
              </a:path>
            </a:pathLst>
          </a:custGeom>
          <a:blipFill>
            <a:blip r:embed="rId9"/>
            <a:stretch>
              <a:fillRect l="0" t="0" r="0" b="0"/>
            </a:stretch>
          </a:blipFill>
        </p:spPr>
      </p:sp>
      <p:sp>
        <p:nvSpPr>
          <p:cNvPr name="Freeform 12" id="12"/>
          <p:cNvSpPr/>
          <p:nvPr/>
        </p:nvSpPr>
        <p:spPr>
          <a:xfrm flipH="false" flipV="false" rot="0">
            <a:off x="12697" y="12697"/>
            <a:ext cx="2971800" cy="3022597"/>
          </a:xfrm>
          <a:custGeom>
            <a:avLst/>
            <a:gdLst/>
            <a:ahLst/>
            <a:cxnLst/>
            <a:rect r="r" b="b" t="t" l="l"/>
            <a:pathLst>
              <a:path h="3022597" w="2971800">
                <a:moveTo>
                  <a:pt x="0" y="0"/>
                </a:moveTo>
                <a:lnTo>
                  <a:pt x="2971800" y="0"/>
                </a:lnTo>
                <a:lnTo>
                  <a:pt x="2971800" y="3022597"/>
                </a:lnTo>
                <a:lnTo>
                  <a:pt x="0" y="3022597"/>
                </a:lnTo>
                <a:lnTo>
                  <a:pt x="0" y="0"/>
                </a:lnTo>
                <a:close/>
              </a:path>
            </a:pathLst>
          </a:custGeom>
          <a:blipFill>
            <a:blip r:embed="rId10"/>
            <a:stretch>
              <a:fillRect l="0" t="0" r="0" b="0"/>
            </a:stretch>
          </a:blipFill>
        </p:spPr>
      </p:sp>
      <p:sp>
        <p:nvSpPr>
          <p:cNvPr name="Freeform 13" id="13"/>
          <p:cNvSpPr/>
          <p:nvPr/>
        </p:nvSpPr>
        <p:spPr>
          <a:xfrm flipH="false" flipV="false" rot="0">
            <a:off x="588502" y="200835"/>
            <a:ext cx="1655959" cy="2502970"/>
          </a:xfrm>
          <a:custGeom>
            <a:avLst/>
            <a:gdLst/>
            <a:ahLst/>
            <a:cxnLst/>
            <a:rect r="r" b="b" t="t" l="l"/>
            <a:pathLst>
              <a:path h="2502970" w="1655959">
                <a:moveTo>
                  <a:pt x="0" y="0"/>
                </a:moveTo>
                <a:lnTo>
                  <a:pt x="1655959" y="0"/>
                </a:lnTo>
                <a:lnTo>
                  <a:pt x="1655959" y="2502970"/>
                </a:lnTo>
                <a:lnTo>
                  <a:pt x="0" y="2502970"/>
                </a:lnTo>
                <a:lnTo>
                  <a:pt x="0" y="0"/>
                </a:lnTo>
                <a:close/>
              </a:path>
            </a:pathLst>
          </a:custGeom>
          <a:blipFill>
            <a:blip r:embed="rId11"/>
            <a:stretch>
              <a:fillRect l="0" t="0" r="0" b="0"/>
            </a:stretch>
          </a:blipFill>
        </p:spPr>
      </p:sp>
      <p:sp>
        <p:nvSpPr>
          <p:cNvPr name="TextBox 14" id="14"/>
          <p:cNvSpPr txBox="true"/>
          <p:nvPr/>
        </p:nvSpPr>
        <p:spPr>
          <a:xfrm rot="0">
            <a:off x="420081" y="3746583"/>
            <a:ext cx="1277379" cy="462820"/>
          </a:xfrm>
          <a:prstGeom prst="rect">
            <a:avLst/>
          </a:prstGeom>
        </p:spPr>
        <p:txBody>
          <a:bodyPr anchor="t" rtlCol="false" tIns="0" lIns="0" bIns="0" rIns="0">
            <a:spAutoFit/>
          </a:bodyPr>
          <a:lstStyle/>
          <a:p>
            <a:pPr algn="l">
              <a:lnSpc>
                <a:spcPts val="3493"/>
              </a:lnSpc>
            </a:pPr>
            <a:r>
              <a:rPr lang="en-US" sz="2495">
                <a:solidFill>
                  <a:srgbClr val="000000"/>
                </a:solidFill>
                <a:latin typeface="Poppins Medium"/>
              </a:rPr>
              <a:t>Table of</a:t>
            </a:r>
          </a:p>
        </p:txBody>
      </p:sp>
      <p:sp>
        <p:nvSpPr>
          <p:cNvPr name="TextBox 15" id="15"/>
          <p:cNvSpPr txBox="true"/>
          <p:nvPr/>
        </p:nvSpPr>
        <p:spPr>
          <a:xfrm rot="0">
            <a:off x="420081" y="4088292"/>
            <a:ext cx="2246862" cy="700545"/>
          </a:xfrm>
          <a:prstGeom prst="rect">
            <a:avLst/>
          </a:prstGeom>
        </p:spPr>
        <p:txBody>
          <a:bodyPr anchor="t" rtlCol="false" tIns="0" lIns="0" bIns="0" rIns="0">
            <a:spAutoFit/>
          </a:bodyPr>
          <a:lstStyle/>
          <a:p>
            <a:pPr algn="l">
              <a:lnSpc>
                <a:spcPts val="5170"/>
              </a:lnSpc>
            </a:pPr>
            <a:r>
              <a:rPr lang="en-US" sz="3692">
                <a:solidFill>
                  <a:srgbClr val="A11010"/>
                </a:solidFill>
                <a:latin typeface="Poppins Ultra-Bold"/>
              </a:rPr>
              <a:t>Contents</a:t>
            </a:r>
          </a:p>
        </p:txBody>
      </p:sp>
      <p:sp>
        <p:nvSpPr>
          <p:cNvPr name="TextBox 16" id="16"/>
          <p:cNvSpPr txBox="true"/>
          <p:nvPr/>
        </p:nvSpPr>
        <p:spPr>
          <a:xfrm rot="0">
            <a:off x="4178456" y="7683065"/>
            <a:ext cx="1691211" cy="1559547"/>
          </a:xfrm>
          <a:prstGeom prst="rect">
            <a:avLst/>
          </a:prstGeom>
        </p:spPr>
        <p:txBody>
          <a:bodyPr anchor="t" rtlCol="false" tIns="0" lIns="0" bIns="0" rIns="0">
            <a:spAutoFit/>
          </a:bodyPr>
          <a:lstStyle/>
          <a:p>
            <a:pPr algn="l">
              <a:lnSpc>
                <a:spcPts val="4222"/>
              </a:lnSpc>
            </a:pPr>
            <a:r>
              <a:rPr lang="en-US" sz="1851">
                <a:solidFill>
                  <a:srgbClr val="FFFFFF"/>
                </a:solidFill>
                <a:latin typeface="Public Sans"/>
                <a:hlinkClick r:id="rId12" action="ppaction://hlinksldjump"/>
              </a:rPr>
              <a:t>How We Work </a:t>
            </a:r>
            <a:r>
              <a:rPr lang="en-US" sz="1851">
                <a:solidFill>
                  <a:srgbClr val="FFFFFF"/>
                </a:solidFill>
                <a:latin typeface="Public Sans"/>
                <a:hlinkClick r:id="rId13" action="ppaction://hlinksldjump"/>
              </a:rPr>
              <a:t>Meet The Team </a:t>
            </a:r>
            <a:r>
              <a:rPr lang="en-US" sz="1851">
                <a:solidFill>
                  <a:srgbClr val="FFFFFF"/>
                </a:solidFill>
                <a:latin typeface="Public Sans"/>
                <a:hlinkClick r:id="rId14" action="ppaction://hlinksldjump"/>
              </a:rPr>
              <a:t>Our Contact</a:t>
            </a:r>
          </a:p>
        </p:txBody>
      </p:sp>
      <p:sp>
        <p:nvSpPr>
          <p:cNvPr name="TextBox 17" id="17"/>
          <p:cNvSpPr txBox="true"/>
          <p:nvPr/>
        </p:nvSpPr>
        <p:spPr>
          <a:xfrm rot="0">
            <a:off x="4178456" y="2132314"/>
            <a:ext cx="2067344" cy="4383681"/>
          </a:xfrm>
          <a:prstGeom prst="rect">
            <a:avLst/>
          </a:prstGeom>
        </p:spPr>
        <p:txBody>
          <a:bodyPr anchor="t" rtlCol="false" tIns="0" lIns="0" bIns="0" rIns="0">
            <a:spAutoFit/>
          </a:bodyPr>
          <a:lstStyle/>
          <a:p>
            <a:pPr algn="l">
              <a:lnSpc>
                <a:spcPts val="4413"/>
              </a:lnSpc>
            </a:pPr>
            <a:r>
              <a:rPr lang="en-US" sz="1851">
                <a:solidFill>
                  <a:srgbClr val="FFFFFF"/>
                </a:solidFill>
                <a:latin typeface="Public Sans"/>
                <a:hlinkClick r:id="rId15" action="ppaction://hlinksldjump"/>
              </a:rPr>
              <a:t>Table of Contents </a:t>
            </a:r>
            <a:r>
              <a:rPr lang="en-US" sz="1851">
                <a:solidFill>
                  <a:srgbClr val="FFFFFF"/>
                </a:solidFill>
                <a:latin typeface="Public Sans"/>
                <a:hlinkClick r:id="rId16" action="ppaction://hlinksldjump"/>
              </a:rPr>
              <a:t>About Company </a:t>
            </a:r>
            <a:r>
              <a:rPr lang="en-US" sz="1851">
                <a:solidFill>
                  <a:srgbClr val="FFFFFF"/>
                </a:solidFill>
                <a:latin typeface="Public Sans"/>
                <a:hlinkClick r:id="rId17" action="ppaction://hlinksldjump"/>
              </a:rPr>
              <a:t>Welcome Message </a:t>
            </a:r>
            <a:r>
              <a:rPr lang="en-US" sz="1851">
                <a:solidFill>
                  <a:srgbClr val="FFFFFF"/>
                </a:solidFill>
                <a:latin typeface="Public Sans"/>
                <a:hlinkClick r:id="rId18" action="ppaction://hlinksldjump"/>
              </a:rPr>
              <a:t>Why Us</a:t>
            </a:r>
          </a:p>
          <a:p>
            <a:pPr algn="l">
              <a:lnSpc>
                <a:spcPts val="4413"/>
              </a:lnSpc>
            </a:pPr>
            <a:r>
              <a:rPr lang="en-US" sz="1851">
                <a:solidFill>
                  <a:srgbClr val="FFFFFF"/>
                </a:solidFill>
                <a:latin typeface="Public Sans"/>
                <a:hlinkClick r:id="rId19" action="ppaction://hlinksldjump"/>
              </a:rPr>
              <a:t>Vision &amp; Mission </a:t>
            </a:r>
            <a:r>
              <a:rPr lang="en-US" sz="1851">
                <a:solidFill>
                  <a:srgbClr val="FFFFFF"/>
                </a:solidFill>
                <a:latin typeface="Public Sans"/>
                <a:hlinkClick r:id="rId20" action="ppaction://hlinksldjump"/>
              </a:rPr>
              <a:t>Services S</a:t>
            </a:r>
            <a:r>
              <a:rPr lang="en-US" sz="1851">
                <a:solidFill>
                  <a:srgbClr val="FFFFFF"/>
                </a:solidFill>
                <a:latin typeface="Public Sans"/>
                <a:hlinkClick r:id="rId21" action="ppaction://hlinksldjump"/>
              </a:rPr>
              <a:t>ecurity Services </a:t>
            </a:r>
          </a:p>
          <a:p>
            <a:pPr algn="l">
              <a:lnSpc>
                <a:spcPts val="3700"/>
              </a:lnSpc>
            </a:pPr>
            <a:r>
              <a:rPr lang="en-US" sz="1851">
                <a:solidFill>
                  <a:srgbClr val="FFFFFF"/>
                </a:solidFill>
                <a:latin typeface="Public Sans"/>
                <a:hlinkClick r:id="rId22" action="ppaction://hlinksldjump"/>
              </a:rPr>
              <a:t>Industry Security 1</a:t>
            </a:r>
          </a:p>
        </p:txBody>
      </p:sp>
      <p:sp>
        <p:nvSpPr>
          <p:cNvPr name="TextBox 18" id="18"/>
          <p:cNvSpPr txBox="true"/>
          <p:nvPr/>
        </p:nvSpPr>
        <p:spPr>
          <a:xfrm rot="0">
            <a:off x="4178456" y="6516853"/>
            <a:ext cx="2080117" cy="1087803"/>
          </a:xfrm>
          <a:prstGeom prst="rect">
            <a:avLst/>
          </a:prstGeom>
        </p:spPr>
        <p:txBody>
          <a:bodyPr anchor="t" rtlCol="false" tIns="0" lIns="0" bIns="0" rIns="0">
            <a:spAutoFit/>
          </a:bodyPr>
          <a:lstStyle/>
          <a:p>
            <a:pPr algn="just">
              <a:lnSpc>
                <a:spcPts val="4555"/>
              </a:lnSpc>
            </a:pPr>
            <a:r>
              <a:rPr lang="en-US" sz="1850">
                <a:solidFill>
                  <a:srgbClr val="FFFFFF"/>
                </a:solidFill>
                <a:latin typeface="Public Sans"/>
                <a:hlinkClick r:id="rId23" action="ppaction://hlinksldjump"/>
              </a:rPr>
              <a:t>Industry Security 2 </a:t>
            </a:r>
            <a:r>
              <a:rPr lang="en-US" sz="1850">
                <a:solidFill>
                  <a:srgbClr val="FFFFFF"/>
                </a:solidFill>
                <a:latin typeface="Public Sans"/>
                <a:hlinkClick r:id="rId24" action="ppaction://hlinksldjump"/>
              </a:rPr>
              <a:t>Cleaning Services</a:t>
            </a:r>
          </a:p>
        </p:txBody>
      </p:sp>
      <p:sp>
        <p:nvSpPr>
          <p:cNvPr name="TextBox 19" id="19"/>
          <p:cNvSpPr txBox="true"/>
          <p:nvPr/>
        </p:nvSpPr>
        <p:spPr>
          <a:xfrm rot="0">
            <a:off x="3813038" y="2757183"/>
            <a:ext cx="185290" cy="995591"/>
          </a:xfrm>
          <a:prstGeom prst="rect">
            <a:avLst/>
          </a:prstGeom>
        </p:spPr>
        <p:txBody>
          <a:bodyPr anchor="t" rtlCol="false" tIns="0" lIns="0" bIns="0" rIns="0">
            <a:spAutoFit/>
          </a:bodyPr>
          <a:lstStyle/>
          <a:p>
            <a:pPr algn="just">
              <a:lnSpc>
                <a:spcPts val="4046"/>
              </a:lnSpc>
            </a:pPr>
            <a:r>
              <a:rPr lang="en-US" sz="2297">
                <a:solidFill>
                  <a:srgbClr val="FFFFFF"/>
                </a:solidFill>
                <a:latin typeface="Public Sans Bold"/>
              </a:rPr>
              <a:t>1 2</a:t>
            </a:r>
          </a:p>
        </p:txBody>
      </p:sp>
      <p:sp>
        <p:nvSpPr>
          <p:cNvPr name="TextBox 20" id="20"/>
          <p:cNvSpPr txBox="true"/>
          <p:nvPr/>
        </p:nvSpPr>
        <p:spPr>
          <a:xfrm rot="0">
            <a:off x="3821363" y="3925729"/>
            <a:ext cx="168726" cy="350510"/>
          </a:xfrm>
          <a:prstGeom prst="rect">
            <a:avLst/>
          </a:prstGeom>
        </p:spPr>
        <p:txBody>
          <a:bodyPr anchor="t" rtlCol="false" tIns="0" lIns="0" bIns="0" rIns="0">
            <a:spAutoFit/>
          </a:bodyPr>
          <a:lstStyle/>
          <a:p>
            <a:pPr algn="l">
              <a:lnSpc>
                <a:spcPts val="2796"/>
              </a:lnSpc>
            </a:pPr>
            <a:r>
              <a:rPr lang="en-US" sz="1997">
                <a:solidFill>
                  <a:srgbClr val="FFFFFF"/>
                </a:solidFill>
                <a:latin typeface="Public Sans Bold"/>
              </a:rPr>
              <a:t>3</a:t>
            </a:r>
          </a:p>
        </p:txBody>
      </p:sp>
      <p:sp>
        <p:nvSpPr>
          <p:cNvPr name="TextBox 21" id="21"/>
          <p:cNvSpPr txBox="true"/>
          <p:nvPr/>
        </p:nvSpPr>
        <p:spPr>
          <a:xfrm rot="0">
            <a:off x="3822106" y="7209101"/>
            <a:ext cx="167202" cy="350510"/>
          </a:xfrm>
          <a:prstGeom prst="rect">
            <a:avLst/>
          </a:prstGeom>
        </p:spPr>
        <p:txBody>
          <a:bodyPr anchor="t" rtlCol="false" tIns="0" lIns="0" bIns="0" rIns="0">
            <a:spAutoFit/>
          </a:bodyPr>
          <a:lstStyle/>
          <a:p>
            <a:pPr algn="l">
              <a:lnSpc>
                <a:spcPts val="2796"/>
              </a:lnSpc>
            </a:pPr>
            <a:r>
              <a:rPr lang="en-US" sz="1997">
                <a:solidFill>
                  <a:srgbClr val="FFFFFF"/>
                </a:solidFill>
                <a:latin typeface="Public Sans Bold"/>
              </a:rPr>
              <a:t>9</a:t>
            </a:r>
          </a:p>
        </p:txBody>
      </p:sp>
      <p:sp>
        <p:nvSpPr>
          <p:cNvPr name="TextBox 22" id="22"/>
          <p:cNvSpPr txBox="true"/>
          <p:nvPr/>
        </p:nvSpPr>
        <p:spPr>
          <a:xfrm rot="0">
            <a:off x="3824335" y="4375318"/>
            <a:ext cx="162716" cy="2667210"/>
          </a:xfrm>
          <a:prstGeom prst="rect">
            <a:avLst/>
          </a:prstGeom>
        </p:spPr>
        <p:txBody>
          <a:bodyPr anchor="t" rtlCol="false" tIns="0" lIns="0" bIns="0" rIns="0">
            <a:spAutoFit/>
          </a:bodyPr>
          <a:lstStyle/>
          <a:p>
            <a:pPr algn="just">
              <a:lnSpc>
                <a:spcPts val="4570"/>
              </a:lnSpc>
            </a:pPr>
            <a:r>
              <a:rPr lang="en-US" sz="1898">
                <a:solidFill>
                  <a:srgbClr val="FFFFFF"/>
                </a:solidFill>
                <a:latin typeface="Public Sans Bold"/>
              </a:rPr>
              <a:t>4 5</a:t>
            </a:r>
          </a:p>
          <a:p>
            <a:pPr algn="l">
              <a:lnSpc>
                <a:spcPts val="3820"/>
              </a:lnSpc>
            </a:pPr>
            <a:r>
              <a:rPr lang="en-US" sz="1898">
                <a:solidFill>
                  <a:srgbClr val="FFFFFF"/>
                </a:solidFill>
                <a:latin typeface="Public Sans Bold"/>
              </a:rPr>
              <a:t>6</a:t>
            </a:r>
          </a:p>
          <a:p>
            <a:pPr algn="l">
              <a:lnSpc>
                <a:spcPts val="4745"/>
              </a:lnSpc>
            </a:pPr>
            <a:r>
              <a:rPr lang="en-US" sz="1898">
                <a:solidFill>
                  <a:srgbClr val="FFFFFF"/>
                </a:solidFill>
                <a:latin typeface="Public Sans Bold"/>
              </a:rPr>
              <a:t>7</a:t>
            </a:r>
          </a:p>
          <a:p>
            <a:pPr algn="l">
              <a:lnSpc>
                <a:spcPts val="3048"/>
              </a:lnSpc>
            </a:pPr>
            <a:r>
              <a:rPr lang="en-US" sz="1898">
                <a:solidFill>
                  <a:srgbClr val="FFFFFF"/>
                </a:solidFill>
                <a:latin typeface="Public Sans Bold"/>
              </a:rPr>
              <a:t>8</a:t>
            </a:r>
          </a:p>
        </p:txBody>
      </p:sp>
      <p:sp>
        <p:nvSpPr>
          <p:cNvPr name="TextBox 23" id="23"/>
          <p:cNvSpPr txBox="true"/>
          <p:nvPr/>
        </p:nvSpPr>
        <p:spPr>
          <a:xfrm rot="0">
            <a:off x="3776453" y="7639641"/>
            <a:ext cx="258537" cy="1639386"/>
          </a:xfrm>
          <a:prstGeom prst="rect">
            <a:avLst/>
          </a:prstGeom>
        </p:spPr>
        <p:txBody>
          <a:bodyPr anchor="t" rtlCol="false" tIns="0" lIns="0" bIns="0" rIns="0">
            <a:spAutoFit/>
          </a:bodyPr>
          <a:lstStyle/>
          <a:p>
            <a:pPr algn="just">
              <a:lnSpc>
                <a:spcPts val="4720"/>
              </a:lnSpc>
            </a:pPr>
            <a:r>
              <a:rPr lang="en-US" sz="1898">
                <a:solidFill>
                  <a:srgbClr val="FFFFFF"/>
                </a:solidFill>
                <a:latin typeface="Public Sans Bold"/>
              </a:rPr>
              <a:t>10 11</a:t>
            </a:r>
          </a:p>
          <a:p>
            <a:pPr algn="l">
              <a:lnSpc>
                <a:spcPts val="3373"/>
              </a:lnSpc>
            </a:pPr>
            <a:r>
              <a:rPr lang="en-US" sz="1898">
                <a:solidFill>
                  <a:srgbClr val="FFFFFF"/>
                </a:solidFill>
                <a:latin typeface="Public Sans Bold"/>
              </a:rPr>
              <a:t>12</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0" y="0"/>
            <a:ext cx="7556497" cy="10687593"/>
            <a:chOff x="0" y="0"/>
            <a:chExt cx="7556500" cy="10687596"/>
          </a:xfrm>
        </p:grpSpPr>
        <p:sp>
          <p:nvSpPr>
            <p:cNvPr name="Freeform 3" id="3"/>
            <p:cNvSpPr/>
            <p:nvPr/>
          </p:nvSpPr>
          <p:spPr>
            <a:xfrm flipH="false" flipV="false" rot="0">
              <a:off x="0" y="0"/>
              <a:ext cx="7555992" cy="10687558"/>
            </a:xfrm>
            <a:custGeom>
              <a:avLst/>
              <a:gdLst/>
              <a:ahLst/>
              <a:cxnLst/>
              <a:rect r="r" b="b" t="t" l="l"/>
              <a:pathLst>
                <a:path h="10687558" w="7555992">
                  <a:moveTo>
                    <a:pt x="0" y="0"/>
                  </a:moveTo>
                  <a:lnTo>
                    <a:pt x="0" y="10687558"/>
                  </a:lnTo>
                  <a:lnTo>
                    <a:pt x="7555992" y="10687558"/>
                  </a:lnTo>
                  <a:lnTo>
                    <a:pt x="7555992" y="0"/>
                  </a:lnTo>
                  <a:close/>
                </a:path>
              </a:pathLst>
            </a:custGeom>
            <a:solidFill>
              <a:srgbClr val="FFFFFF"/>
            </a:solidFill>
          </p:spPr>
        </p:sp>
      </p:grpSp>
      <p:sp>
        <p:nvSpPr>
          <p:cNvPr name="Freeform 4" id="4"/>
          <p:cNvSpPr/>
          <p:nvPr/>
        </p:nvSpPr>
        <p:spPr>
          <a:xfrm flipH="false" flipV="false" rot="0">
            <a:off x="0" y="0"/>
            <a:ext cx="7556497" cy="10680697"/>
          </a:xfrm>
          <a:custGeom>
            <a:avLst/>
            <a:gdLst/>
            <a:ahLst/>
            <a:cxnLst/>
            <a:rect r="r" b="b" t="t" l="l"/>
            <a:pathLst>
              <a:path h="10680697" w="7556497">
                <a:moveTo>
                  <a:pt x="0" y="0"/>
                </a:moveTo>
                <a:lnTo>
                  <a:pt x="7556497" y="0"/>
                </a:lnTo>
                <a:lnTo>
                  <a:pt x="7556497" y="10680697"/>
                </a:lnTo>
                <a:lnTo>
                  <a:pt x="0" y="10680697"/>
                </a:lnTo>
                <a:lnTo>
                  <a:pt x="0" y="0"/>
                </a:lnTo>
                <a:close/>
              </a:path>
            </a:pathLst>
          </a:custGeom>
          <a:blipFill>
            <a:blip r:embed="rId2"/>
            <a:stretch>
              <a:fillRect l="0" t="0" r="0" b="0"/>
            </a:stretch>
          </a:blipFill>
        </p:spPr>
      </p:sp>
      <p:sp>
        <p:nvSpPr>
          <p:cNvPr name="Freeform 5" id="5"/>
          <p:cNvSpPr/>
          <p:nvPr/>
        </p:nvSpPr>
        <p:spPr>
          <a:xfrm flipH="false" flipV="false" rot="0">
            <a:off x="0" y="0"/>
            <a:ext cx="7556497" cy="10693403"/>
          </a:xfrm>
          <a:custGeom>
            <a:avLst/>
            <a:gdLst/>
            <a:ahLst/>
            <a:cxnLst/>
            <a:rect r="r" b="b" t="t" l="l"/>
            <a:pathLst>
              <a:path h="10693403" w="7556497">
                <a:moveTo>
                  <a:pt x="0" y="0"/>
                </a:moveTo>
                <a:lnTo>
                  <a:pt x="7556497" y="0"/>
                </a:lnTo>
                <a:lnTo>
                  <a:pt x="7556497" y="10693403"/>
                </a:lnTo>
                <a:lnTo>
                  <a:pt x="0" y="10693403"/>
                </a:lnTo>
                <a:lnTo>
                  <a:pt x="0" y="0"/>
                </a:lnTo>
                <a:close/>
              </a:path>
            </a:pathLst>
          </a:custGeom>
          <a:blipFill>
            <a:blip r:embed="rId3"/>
            <a:stretch>
              <a:fillRect l="0" t="0" r="0" b="0"/>
            </a:stretch>
          </a:blipFill>
        </p:spPr>
      </p:sp>
      <p:sp>
        <p:nvSpPr>
          <p:cNvPr name="Freeform 6" id="6"/>
          <p:cNvSpPr/>
          <p:nvPr/>
        </p:nvSpPr>
        <p:spPr>
          <a:xfrm flipH="false" flipV="false" rot="0">
            <a:off x="1828800" y="8280397"/>
            <a:ext cx="3898897" cy="2387603"/>
          </a:xfrm>
          <a:custGeom>
            <a:avLst/>
            <a:gdLst/>
            <a:ahLst/>
            <a:cxnLst/>
            <a:rect r="r" b="b" t="t" l="l"/>
            <a:pathLst>
              <a:path h="2387603" w="3898897">
                <a:moveTo>
                  <a:pt x="0" y="0"/>
                </a:moveTo>
                <a:lnTo>
                  <a:pt x="3898897" y="0"/>
                </a:lnTo>
                <a:lnTo>
                  <a:pt x="3898897" y="2387603"/>
                </a:lnTo>
                <a:lnTo>
                  <a:pt x="0" y="2387603"/>
                </a:lnTo>
                <a:lnTo>
                  <a:pt x="0" y="0"/>
                </a:lnTo>
                <a:close/>
              </a:path>
            </a:pathLst>
          </a:custGeom>
          <a:blipFill>
            <a:blip r:embed="rId4"/>
            <a:stretch>
              <a:fillRect l="0" t="0" r="0" b="0"/>
            </a:stretch>
          </a:blipFill>
        </p:spPr>
      </p:sp>
      <p:sp>
        <p:nvSpPr>
          <p:cNvPr name="Freeform 7" id="7"/>
          <p:cNvSpPr/>
          <p:nvPr/>
        </p:nvSpPr>
        <p:spPr>
          <a:xfrm flipH="false" flipV="false" rot="0">
            <a:off x="0" y="8102603"/>
            <a:ext cx="7556497" cy="800100"/>
          </a:xfrm>
          <a:custGeom>
            <a:avLst/>
            <a:gdLst/>
            <a:ahLst/>
            <a:cxnLst/>
            <a:rect r="r" b="b" t="t" l="l"/>
            <a:pathLst>
              <a:path h="800100" w="7556497">
                <a:moveTo>
                  <a:pt x="0" y="0"/>
                </a:moveTo>
                <a:lnTo>
                  <a:pt x="7556497" y="0"/>
                </a:lnTo>
                <a:lnTo>
                  <a:pt x="7556497" y="800100"/>
                </a:lnTo>
                <a:lnTo>
                  <a:pt x="0" y="800100"/>
                </a:lnTo>
                <a:lnTo>
                  <a:pt x="0" y="0"/>
                </a:lnTo>
                <a:close/>
              </a:path>
            </a:pathLst>
          </a:custGeom>
          <a:blipFill>
            <a:blip r:embed="rId5"/>
            <a:stretch>
              <a:fillRect l="0" t="0" r="0" b="0"/>
            </a:stretch>
          </a:blipFill>
        </p:spPr>
      </p:sp>
      <p:sp>
        <p:nvSpPr>
          <p:cNvPr name="Freeform 8" id="8"/>
          <p:cNvSpPr/>
          <p:nvPr/>
        </p:nvSpPr>
        <p:spPr>
          <a:xfrm flipH="false" flipV="false" rot="0">
            <a:off x="0" y="7454903"/>
            <a:ext cx="2184397" cy="3225803"/>
          </a:xfrm>
          <a:custGeom>
            <a:avLst/>
            <a:gdLst/>
            <a:ahLst/>
            <a:cxnLst/>
            <a:rect r="r" b="b" t="t" l="l"/>
            <a:pathLst>
              <a:path h="3225803" w="2184397">
                <a:moveTo>
                  <a:pt x="0" y="0"/>
                </a:moveTo>
                <a:lnTo>
                  <a:pt x="2184397" y="0"/>
                </a:lnTo>
                <a:lnTo>
                  <a:pt x="2184397" y="3225803"/>
                </a:lnTo>
                <a:lnTo>
                  <a:pt x="0" y="3225803"/>
                </a:lnTo>
                <a:lnTo>
                  <a:pt x="0" y="0"/>
                </a:lnTo>
                <a:close/>
              </a:path>
            </a:pathLst>
          </a:custGeom>
          <a:blipFill>
            <a:blip r:embed="rId6"/>
            <a:stretch>
              <a:fillRect l="0" t="0" r="0" b="0"/>
            </a:stretch>
          </a:blipFill>
        </p:spPr>
      </p:sp>
      <p:sp>
        <p:nvSpPr>
          <p:cNvPr name="Freeform 9" id="9"/>
          <p:cNvSpPr/>
          <p:nvPr/>
        </p:nvSpPr>
        <p:spPr>
          <a:xfrm flipH="false" flipV="false" rot="0">
            <a:off x="0" y="7950203"/>
            <a:ext cx="546097" cy="1079497"/>
          </a:xfrm>
          <a:custGeom>
            <a:avLst/>
            <a:gdLst/>
            <a:ahLst/>
            <a:cxnLst/>
            <a:rect r="r" b="b" t="t" l="l"/>
            <a:pathLst>
              <a:path h="1079497" w="546097">
                <a:moveTo>
                  <a:pt x="0" y="0"/>
                </a:moveTo>
                <a:lnTo>
                  <a:pt x="546097" y="0"/>
                </a:lnTo>
                <a:lnTo>
                  <a:pt x="546097" y="1079497"/>
                </a:lnTo>
                <a:lnTo>
                  <a:pt x="0" y="1079497"/>
                </a:lnTo>
                <a:lnTo>
                  <a:pt x="0" y="0"/>
                </a:lnTo>
                <a:close/>
              </a:path>
            </a:pathLst>
          </a:custGeom>
          <a:blipFill>
            <a:blip r:embed="rId7"/>
            <a:stretch>
              <a:fillRect l="0" t="0" r="0" b="0"/>
            </a:stretch>
          </a:blipFill>
        </p:spPr>
      </p:sp>
      <p:sp>
        <p:nvSpPr>
          <p:cNvPr name="Freeform 10" id="10"/>
          <p:cNvSpPr/>
          <p:nvPr/>
        </p:nvSpPr>
        <p:spPr>
          <a:xfrm flipH="false" flipV="false" rot="0">
            <a:off x="3949703" y="12697"/>
            <a:ext cx="3594097" cy="3314700"/>
          </a:xfrm>
          <a:custGeom>
            <a:avLst/>
            <a:gdLst/>
            <a:ahLst/>
            <a:cxnLst/>
            <a:rect r="r" b="b" t="t" l="l"/>
            <a:pathLst>
              <a:path h="3314700" w="3594097">
                <a:moveTo>
                  <a:pt x="0" y="0"/>
                </a:moveTo>
                <a:lnTo>
                  <a:pt x="3594097" y="0"/>
                </a:lnTo>
                <a:lnTo>
                  <a:pt x="3594097" y="3314700"/>
                </a:lnTo>
                <a:lnTo>
                  <a:pt x="0" y="3314700"/>
                </a:lnTo>
                <a:lnTo>
                  <a:pt x="0" y="0"/>
                </a:lnTo>
                <a:close/>
              </a:path>
            </a:pathLst>
          </a:custGeom>
          <a:blipFill>
            <a:blip r:embed="rId8"/>
            <a:stretch>
              <a:fillRect l="0" t="0" r="0" b="0"/>
            </a:stretch>
          </a:blipFill>
        </p:spPr>
      </p:sp>
      <p:sp>
        <p:nvSpPr>
          <p:cNvPr name="Freeform 11" id="11"/>
          <p:cNvSpPr/>
          <p:nvPr/>
        </p:nvSpPr>
        <p:spPr>
          <a:xfrm flipH="false" flipV="false" rot="0">
            <a:off x="0" y="0"/>
            <a:ext cx="1650997" cy="1790700"/>
          </a:xfrm>
          <a:custGeom>
            <a:avLst/>
            <a:gdLst/>
            <a:ahLst/>
            <a:cxnLst/>
            <a:rect r="r" b="b" t="t" l="l"/>
            <a:pathLst>
              <a:path h="1790700" w="1650997">
                <a:moveTo>
                  <a:pt x="0" y="0"/>
                </a:moveTo>
                <a:lnTo>
                  <a:pt x="1650997" y="0"/>
                </a:lnTo>
                <a:lnTo>
                  <a:pt x="1650997" y="1790700"/>
                </a:lnTo>
                <a:lnTo>
                  <a:pt x="0" y="1790700"/>
                </a:lnTo>
                <a:lnTo>
                  <a:pt x="0" y="0"/>
                </a:lnTo>
                <a:close/>
              </a:path>
            </a:pathLst>
          </a:custGeom>
          <a:blipFill>
            <a:blip r:embed="rId9"/>
            <a:stretch>
              <a:fillRect l="0" t="0" r="0" b="0"/>
            </a:stretch>
          </a:blipFill>
        </p:spPr>
      </p:sp>
      <p:sp>
        <p:nvSpPr>
          <p:cNvPr name="Freeform 12" id="12"/>
          <p:cNvSpPr/>
          <p:nvPr/>
        </p:nvSpPr>
        <p:spPr>
          <a:xfrm flipH="false" flipV="false" rot="0">
            <a:off x="4419600" y="12697"/>
            <a:ext cx="3124200" cy="2997203"/>
          </a:xfrm>
          <a:custGeom>
            <a:avLst/>
            <a:gdLst/>
            <a:ahLst/>
            <a:cxnLst/>
            <a:rect r="r" b="b" t="t" l="l"/>
            <a:pathLst>
              <a:path h="2997203" w="3124200">
                <a:moveTo>
                  <a:pt x="0" y="0"/>
                </a:moveTo>
                <a:lnTo>
                  <a:pt x="3124200" y="0"/>
                </a:lnTo>
                <a:lnTo>
                  <a:pt x="3124200" y="2997203"/>
                </a:lnTo>
                <a:lnTo>
                  <a:pt x="0" y="2997203"/>
                </a:lnTo>
                <a:lnTo>
                  <a:pt x="0" y="0"/>
                </a:lnTo>
                <a:close/>
              </a:path>
            </a:pathLst>
          </a:custGeom>
          <a:blipFill>
            <a:blip r:embed="rId10"/>
            <a:stretch>
              <a:fillRect l="0" t="0" r="0" b="0"/>
            </a:stretch>
          </a:blipFill>
        </p:spPr>
      </p:sp>
      <p:sp>
        <p:nvSpPr>
          <p:cNvPr name="Freeform 13" id="13"/>
          <p:cNvSpPr/>
          <p:nvPr/>
        </p:nvSpPr>
        <p:spPr>
          <a:xfrm flipH="false" flipV="false" rot="0">
            <a:off x="5117392" y="94536"/>
            <a:ext cx="1770164" cy="2664762"/>
          </a:xfrm>
          <a:custGeom>
            <a:avLst/>
            <a:gdLst/>
            <a:ahLst/>
            <a:cxnLst/>
            <a:rect r="r" b="b" t="t" l="l"/>
            <a:pathLst>
              <a:path h="2664762" w="1770164">
                <a:moveTo>
                  <a:pt x="0" y="0"/>
                </a:moveTo>
                <a:lnTo>
                  <a:pt x="1770164" y="0"/>
                </a:lnTo>
                <a:lnTo>
                  <a:pt x="1770164" y="2664761"/>
                </a:lnTo>
                <a:lnTo>
                  <a:pt x="0" y="2664761"/>
                </a:lnTo>
                <a:lnTo>
                  <a:pt x="0" y="0"/>
                </a:lnTo>
                <a:close/>
              </a:path>
            </a:pathLst>
          </a:custGeom>
          <a:blipFill>
            <a:blip r:embed="rId11"/>
            <a:stretch>
              <a:fillRect l="0" t="0" r="0" b="0"/>
            </a:stretch>
          </a:blipFill>
        </p:spPr>
      </p:sp>
      <p:grpSp>
        <p:nvGrpSpPr>
          <p:cNvPr name="Group 14" id="14"/>
          <p:cNvGrpSpPr>
            <a:grpSpLocks noChangeAspect="true"/>
          </p:cNvGrpSpPr>
          <p:nvPr/>
        </p:nvGrpSpPr>
        <p:grpSpPr>
          <a:xfrm rot="0">
            <a:off x="4485713" y="8250336"/>
            <a:ext cx="2455688" cy="136512"/>
            <a:chOff x="0" y="0"/>
            <a:chExt cx="2455697" cy="136512"/>
          </a:xfrm>
        </p:grpSpPr>
        <p:sp>
          <p:nvSpPr>
            <p:cNvPr name="Freeform 15" id="15"/>
            <p:cNvSpPr/>
            <p:nvPr/>
          </p:nvSpPr>
          <p:spPr>
            <a:xfrm flipH="false" flipV="false" rot="0">
              <a:off x="63500" y="63500"/>
              <a:ext cx="43434" cy="9525"/>
            </a:xfrm>
            <a:custGeom>
              <a:avLst/>
              <a:gdLst/>
              <a:ahLst/>
              <a:cxnLst/>
              <a:rect r="r" b="b" t="t" l="l"/>
              <a:pathLst>
                <a:path h="9525" w="43434">
                  <a:moveTo>
                    <a:pt x="0" y="0"/>
                  </a:moveTo>
                  <a:lnTo>
                    <a:pt x="43434" y="0"/>
                  </a:lnTo>
                  <a:lnTo>
                    <a:pt x="43434" y="9525"/>
                  </a:lnTo>
                  <a:lnTo>
                    <a:pt x="0" y="9525"/>
                  </a:lnTo>
                  <a:close/>
                </a:path>
              </a:pathLst>
            </a:custGeom>
            <a:solidFill>
              <a:srgbClr val="000000"/>
            </a:solidFill>
          </p:spPr>
        </p:sp>
        <p:sp>
          <p:nvSpPr>
            <p:cNvPr name="Freeform 16" id="16"/>
            <p:cNvSpPr/>
            <p:nvPr/>
          </p:nvSpPr>
          <p:spPr>
            <a:xfrm flipH="false" flipV="false" rot="0">
              <a:off x="106934" y="63500"/>
              <a:ext cx="2285238" cy="9525"/>
            </a:xfrm>
            <a:custGeom>
              <a:avLst/>
              <a:gdLst/>
              <a:ahLst/>
              <a:cxnLst/>
              <a:rect r="r" b="b" t="t" l="l"/>
              <a:pathLst>
                <a:path h="9525" w="2285238">
                  <a:moveTo>
                    <a:pt x="0" y="0"/>
                  </a:moveTo>
                  <a:lnTo>
                    <a:pt x="0" y="9525"/>
                  </a:lnTo>
                  <a:lnTo>
                    <a:pt x="787400" y="9525"/>
                  </a:lnTo>
                  <a:lnTo>
                    <a:pt x="787400" y="0"/>
                  </a:lnTo>
                  <a:close/>
                  <a:moveTo>
                    <a:pt x="910590" y="0"/>
                  </a:moveTo>
                  <a:lnTo>
                    <a:pt x="910590" y="9525"/>
                  </a:lnTo>
                  <a:lnTo>
                    <a:pt x="2285238" y="9525"/>
                  </a:lnTo>
                  <a:lnTo>
                    <a:pt x="2285238" y="0"/>
                  </a:lnTo>
                  <a:close/>
                </a:path>
              </a:pathLst>
            </a:custGeom>
            <a:solidFill>
              <a:srgbClr val="000000"/>
            </a:solidFill>
          </p:spPr>
        </p:sp>
      </p:grpSp>
      <p:grpSp>
        <p:nvGrpSpPr>
          <p:cNvPr name="Group 17" id="17"/>
          <p:cNvGrpSpPr>
            <a:grpSpLocks noChangeAspect="true"/>
          </p:cNvGrpSpPr>
          <p:nvPr/>
        </p:nvGrpSpPr>
        <p:grpSpPr>
          <a:xfrm rot="0">
            <a:off x="5560838" y="8012411"/>
            <a:ext cx="1380563" cy="136512"/>
            <a:chOff x="0" y="0"/>
            <a:chExt cx="1380566" cy="136512"/>
          </a:xfrm>
        </p:grpSpPr>
        <p:sp>
          <p:nvSpPr>
            <p:cNvPr name="Freeform 18" id="18"/>
            <p:cNvSpPr/>
            <p:nvPr/>
          </p:nvSpPr>
          <p:spPr>
            <a:xfrm flipH="false" flipV="false" rot="0">
              <a:off x="63500" y="63500"/>
              <a:ext cx="43434" cy="9525"/>
            </a:xfrm>
            <a:custGeom>
              <a:avLst/>
              <a:gdLst/>
              <a:ahLst/>
              <a:cxnLst/>
              <a:rect r="r" b="b" t="t" l="l"/>
              <a:pathLst>
                <a:path h="9525" w="43434">
                  <a:moveTo>
                    <a:pt x="0" y="0"/>
                  </a:moveTo>
                  <a:lnTo>
                    <a:pt x="43434" y="0"/>
                  </a:lnTo>
                  <a:lnTo>
                    <a:pt x="43434" y="9525"/>
                  </a:lnTo>
                  <a:lnTo>
                    <a:pt x="0" y="9525"/>
                  </a:lnTo>
                  <a:close/>
                </a:path>
              </a:pathLst>
            </a:custGeom>
            <a:solidFill>
              <a:srgbClr val="000000"/>
            </a:solidFill>
          </p:spPr>
        </p:sp>
        <p:sp>
          <p:nvSpPr>
            <p:cNvPr name="Freeform 19" id="19"/>
            <p:cNvSpPr/>
            <p:nvPr/>
          </p:nvSpPr>
          <p:spPr>
            <a:xfrm flipH="false" flipV="false" rot="0">
              <a:off x="106934" y="63500"/>
              <a:ext cx="1210183" cy="9525"/>
            </a:xfrm>
            <a:custGeom>
              <a:avLst/>
              <a:gdLst/>
              <a:ahLst/>
              <a:cxnLst/>
              <a:rect r="r" b="b" t="t" l="l"/>
              <a:pathLst>
                <a:path h="9525" w="1210183">
                  <a:moveTo>
                    <a:pt x="0" y="0"/>
                  </a:moveTo>
                  <a:lnTo>
                    <a:pt x="1210183" y="0"/>
                  </a:lnTo>
                  <a:lnTo>
                    <a:pt x="1210183" y="9525"/>
                  </a:lnTo>
                  <a:lnTo>
                    <a:pt x="0" y="9525"/>
                  </a:lnTo>
                  <a:close/>
                </a:path>
              </a:pathLst>
            </a:custGeom>
            <a:solidFill>
              <a:srgbClr val="000000"/>
            </a:solidFill>
          </p:spPr>
        </p:sp>
      </p:grpSp>
      <p:grpSp>
        <p:nvGrpSpPr>
          <p:cNvPr name="Group 20" id="20"/>
          <p:cNvGrpSpPr>
            <a:grpSpLocks noChangeAspect="true"/>
          </p:cNvGrpSpPr>
          <p:nvPr/>
        </p:nvGrpSpPr>
        <p:grpSpPr>
          <a:xfrm rot="0">
            <a:off x="5723963" y="8488261"/>
            <a:ext cx="1217438" cy="136512"/>
            <a:chOff x="0" y="0"/>
            <a:chExt cx="1217435" cy="136512"/>
          </a:xfrm>
        </p:grpSpPr>
        <p:sp>
          <p:nvSpPr>
            <p:cNvPr name="Freeform 21" id="21"/>
            <p:cNvSpPr/>
            <p:nvPr/>
          </p:nvSpPr>
          <p:spPr>
            <a:xfrm flipH="false" flipV="false" rot="0">
              <a:off x="63500" y="63500"/>
              <a:ext cx="43434" cy="9525"/>
            </a:xfrm>
            <a:custGeom>
              <a:avLst/>
              <a:gdLst/>
              <a:ahLst/>
              <a:cxnLst/>
              <a:rect r="r" b="b" t="t" l="l"/>
              <a:pathLst>
                <a:path h="9525" w="43434">
                  <a:moveTo>
                    <a:pt x="0" y="0"/>
                  </a:moveTo>
                  <a:lnTo>
                    <a:pt x="43434" y="0"/>
                  </a:lnTo>
                  <a:lnTo>
                    <a:pt x="43434" y="9525"/>
                  </a:lnTo>
                  <a:lnTo>
                    <a:pt x="0" y="9525"/>
                  </a:lnTo>
                  <a:close/>
                </a:path>
              </a:pathLst>
            </a:custGeom>
            <a:solidFill>
              <a:srgbClr val="000000"/>
            </a:solidFill>
          </p:spPr>
        </p:sp>
        <p:sp>
          <p:nvSpPr>
            <p:cNvPr name="Freeform 22" id="22"/>
            <p:cNvSpPr/>
            <p:nvPr/>
          </p:nvSpPr>
          <p:spPr>
            <a:xfrm flipH="false" flipV="false" rot="0">
              <a:off x="106934" y="63500"/>
              <a:ext cx="1046988" cy="9525"/>
            </a:xfrm>
            <a:custGeom>
              <a:avLst/>
              <a:gdLst/>
              <a:ahLst/>
              <a:cxnLst/>
              <a:rect r="r" b="b" t="t" l="l"/>
              <a:pathLst>
                <a:path h="9525" w="1046988">
                  <a:moveTo>
                    <a:pt x="0" y="0"/>
                  </a:moveTo>
                  <a:lnTo>
                    <a:pt x="1046988" y="0"/>
                  </a:lnTo>
                  <a:lnTo>
                    <a:pt x="1046988" y="9525"/>
                  </a:lnTo>
                  <a:lnTo>
                    <a:pt x="0" y="9525"/>
                  </a:lnTo>
                  <a:close/>
                </a:path>
              </a:pathLst>
            </a:custGeom>
            <a:solidFill>
              <a:srgbClr val="000000"/>
            </a:solidFill>
          </p:spPr>
        </p:sp>
      </p:grpSp>
      <p:sp>
        <p:nvSpPr>
          <p:cNvPr name="TextBox 23" id="23"/>
          <p:cNvSpPr txBox="true"/>
          <p:nvPr/>
        </p:nvSpPr>
        <p:spPr>
          <a:xfrm rot="0">
            <a:off x="758095" y="3848414"/>
            <a:ext cx="6117622" cy="3736753"/>
          </a:xfrm>
          <a:prstGeom prst="rect">
            <a:avLst/>
          </a:prstGeom>
        </p:spPr>
        <p:txBody>
          <a:bodyPr anchor="t" rtlCol="false" tIns="0" lIns="0" bIns="0" rIns="0">
            <a:spAutoFit/>
          </a:bodyPr>
          <a:lstStyle/>
          <a:p>
            <a:pPr algn="just">
              <a:lnSpc>
                <a:spcPts val="1723"/>
              </a:lnSpc>
            </a:pPr>
            <a:r>
              <a:rPr lang="en-US" sz="1297" spc="7">
                <a:solidFill>
                  <a:srgbClr val="000000"/>
                </a:solidFill>
                <a:latin typeface="Poppins"/>
              </a:rPr>
              <a:t>Established to provide a professional guarding service that is reliable and cost-effective. LYON SECURITY SOLUTIONS has continued to forge its success based on building long-term client relationships &amp; partnerships, combined with exceptional customer service delivery. </a:t>
            </a:r>
          </a:p>
          <a:p>
            <a:pPr algn="just">
              <a:lnSpc>
                <a:spcPts val="1723"/>
              </a:lnSpc>
            </a:pPr>
            <a:r>
              <a:rPr lang="en-US" sz="1297">
                <a:solidFill>
                  <a:srgbClr val="000000"/>
                </a:solidFill>
                <a:latin typeface="Poppins"/>
              </a:rPr>
              <a:t>With over 25 years of industry expertise powering the company, Lyon Security places great importance on sound management, staff welfare, and working with clients who share these values. </a:t>
            </a:r>
          </a:p>
          <a:p>
            <a:pPr algn="just">
              <a:lnSpc>
                <a:spcPts val="1723"/>
              </a:lnSpc>
            </a:pPr>
            <a:r>
              <a:rPr lang="en-US" sz="1297" spc="6">
                <a:solidFill>
                  <a:srgbClr val="000000"/>
                </a:solidFill>
                <a:latin typeface="Poppins"/>
              </a:rPr>
              <a:t>We wholeheartedly believe that these are the key ingredients to providing a level of service that is unequaled, reliable, and trustworthy.</a:t>
            </a:r>
          </a:p>
          <a:p>
            <a:pPr algn="just">
              <a:lnSpc>
                <a:spcPts val="1723"/>
              </a:lnSpc>
            </a:pPr>
            <a:r>
              <a:rPr lang="en-US" sz="1297" spc="35">
                <a:solidFill>
                  <a:srgbClr val="000000"/>
                </a:solidFill>
                <a:latin typeface="Poppins"/>
              </a:rPr>
              <a:t>We have extended our services to offer our clients a professional high- quality cleaning service that may be combined with security solutions or utilized as a stand-alone service.</a:t>
            </a:r>
          </a:p>
          <a:p>
            <a:pPr algn="just">
              <a:lnSpc>
                <a:spcPts val="1723"/>
              </a:lnSpc>
            </a:pPr>
            <a:r>
              <a:rPr lang="en-US" sz="1297">
                <a:solidFill>
                  <a:srgbClr val="000000"/>
                </a:solidFill>
                <a:latin typeface="Poppins"/>
              </a:rPr>
              <a:t>Lyon Security Solutions is a registered training service provider and we hold all our trainees to our high standards of operating, ensuring a generation of well-trained, reliable security officers to populate the security industry.</a:t>
            </a:r>
          </a:p>
          <a:p>
            <a:pPr algn="just">
              <a:lnSpc>
                <a:spcPts val="1723"/>
              </a:lnSpc>
            </a:pPr>
            <a:r>
              <a:rPr lang="en-US" sz="1297">
                <a:solidFill>
                  <a:srgbClr val="000000"/>
                </a:solidFill>
                <a:latin typeface="Poppins"/>
              </a:rPr>
              <a:t> </a:t>
            </a:r>
          </a:p>
        </p:txBody>
      </p:sp>
      <p:sp>
        <p:nvSpPr>
          <p:cNvPr name="TextBox 24" id="24"/>
          <p:cNvSpPr txBox="true"/>
          <p:nvPr/>
        </p:nvSpPr>
        <p:spPr>
          <a:xfrm rot="0">
            <a:off x="743579" y="2370487"/>
            <a:ext cx="1269159" cy="618211"/>
          </a:xfrm>
          <a:prstGeom prst="rect">
            <a:avLst/>
          </a:prstGeom>
        </p:spPr>
        <p:txBody>
          <a:bodyPr anchor="t" rtlCol="false" tIns="0" lIns="0" bIns="0" rIns="0">
            <a:spAutoFit/>
          </a:bodyPr>
          <a:lstStyle/>
          <a:p>
            <a:pPr algn="l">
              <a:lnSpc>
                <a:spcPts val="4611"/>
              </a:lnSpc>
            </a:pPr>
            <a:r>
              <a:rPr lang="en-US" sz="3294">
                <a:solidFill>
                  <a:srgbClr val="000000"/>
                </a:solidFill>
                <a:latin typeface="Poppins Medium"/>
              </a:rPr>
              <a:t>About</a:t>
            </a:r>
          </a:p>
        </p:txBody>
      </p:sp>
      <p:sp>
        <p:nvSpPr>
          <p:cNvPr name="TextBox 25" id="25"/>
          <p:cNvSpPr txBox="true"/>
          <p:nvPr/>
        </p:nvSpPr>
        <p:spPr>
          <a:xfrm rot="0">
            <a:off x="695439" y="2862329"/>
            <a:ext cx="2944549" cy="836886"/>
          </a:xfrm>
          <a:prstGeom prst="rect">
            <a:avLst/>
          </a:prstGeom>
        </p:spPr>
        <p:txBody>
          <a:bodyPr anchor="t" rtlCol="false" tIns="0" lIns="0" bIns="0" rIns="0">
            <a:spAutoFit/>
          </a:bodyPr>
          <a:lstStyle/>
          <a:p>
            <a:pPr algn="l">
              <a:lnSpc>
                <a:spcPts val="6288"/>
              </a:lnSpc>
            </a:pPr>
            <a:r>
              <a:rPr lang="en-US" sz="4491">
                <a:solidFill>
                  <a:srgbClr val="A11010"/>
                </a:solidFill>
                <a:latin typeface="Poppins Ultra-Bold"/>
              </a:rPr>
              <a:t>Company</a:t>
            </a:r>
          </a:p>
        </p:txBody>
      </p:sp>
      <p:sp>
        <p:nvSpPr>
          <p:cNvPr name="TextBox 26" id="26"/>
          <p:cNvSpPr txBox="true"/>
          <p:nvPr/>
        </p:nvSpPr>
        <p:spPr>
          <a:xfrm rot="0">
            <a:off x="4549216" y="7858544"/>
            <a:ext cx="2328920" cy="714956"/>
          </a:xfrm>
          <a:prstGeom prst="rect">
            <a:avLst/>
          </a:prstGeom>
        </p:spPr>
        <p:txBody>
          <a:bodyPr anchor="t" rtlCol="false" tIns="0" lIns="0" bIns="0" rIns="0">
            <a:spAutoFit/>
          </a:bodyPr>
          <a:lstStyle/>
          <a:p>
            <a:pPr algn="r">
              <a:lnSpc>
                <a:spcPts val="1873"/>
              </a:lnSpc>
            </a:pPr>
            <a:r>
              <a:rPr lang="en-US" sz="1396">
                <a:solidFill>
                  <a:srgbClr val="000000"/>
                </a:solidFill>
                <a:latin typeface="Canva Sans"/>
                <a:hlinkClick r:id="rId12" tooltip="https://www.psira.co.za/"/>
              </a:rPr>
              <a:t> Accreditation:</a:t>
            </a:r>
          </a:p>
          <a:p>
            <a:pPr algn="l">
              <a:lnSpc>
                <a:spcPts val="1873"/>
              </a:lnSpc>
            </a:pPr>
            <a:r>
              <a:rPr lang="en-US" sz="1396">
                <a:solidFill>
                  <a:srgbClr val="000000"/>
                </a:solidFill>
                <a:latin typeface="Canva Sans"/>
                <a:hlinkClick r:id="rId13" tooltip="https://www.psira.co.za/"/>
              </a:rPr>
              <a:t> PSIRA-Registered: 2744547</a:t>
            </a:r>
          </a:p>
          <a:p>
            <a:pPr algn="r">
              <a:lnSpc>
                <a:spcPts val="1873"/>
              </a:lnSpc>
            </a:pPr>
            <a:r>
              <a:rPr lang="en-US" sz="1396">
                <a:solidFill>
                  <a:srgbClr val="000000"/>
                </a:solidFill>
                <a:latin typeface="Canva Sans"/>
                <a:hlinkClick r:id="rId14" tooltip="https://www.psira.co.za/"/>
              </a:rPr>
              <a:t> BBEE level 1</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0" y="0"/>
            <a:ext cx="7556497" cy="10687593"/>
            <a:chOff x="0" y="0"/>
            <a:chExt cx="7556500" cy="10687596"/>
          </a:xfrm>
        </p:grpSpPr>
        <p:sp>
          <p:nvSpPr>
            <p:cNvPr name="Freeform 3" id="3"/>
            <p:cNvSpPr/>
            <p:nvPr/>
          </p:nvSpPr>
          <p:spPr>
            <a:xfrm flipH="false" flipV="false" rot="0">
              <a:off x="0" y="0"/>
              <a:ext cx="7555992" cy="10687558"/>
            </a:xfrm>
            <a:custGeom>
              <a:avLst/>
              <a:gdLst/>
              <a:ahLst/>
              <a:cxnLst/>
              <a:rect r="r" b="b" t="t" l="l"/>
              <a:pathLst>
                <a:path h="10687558" w="7555992">
                  <a:moveTo>
                    <a:pt x="0" y="0"/>
                  </a:moveTo>
                  <a:lnTo>
                    <a:pt x="0" y="10687558"/>
                  </a:lnTo>
                  <a:lnTo>
                    <a:pt x="7555992" y="10687558"/>
                  </a:lnTo>
                  <a:lnTo>
                    <a:pt x="7555992" y="0"/>
                  </a:lnTo>
                  <a:close/>
                </a:path>
              </a:pathLst>
            </a:custGeom>
            <a:solidFill>
              <a:srgbClr val="FFFFFF"/>
            </a:solidFill>
          </p:spPr>
        </p:sp>
      </p:grpSp>
      <p:sp>
        <p:nvSpPr>
          <p:cNvPr name="Freeform 4" id="4"/>
          <p:cNvSpPr/>
          <p:nvPr/>
        </p:nvSpPr>
        <p:spPr>
          <a:xfrm flipH="false" flipV="false" rot="0">
            <a:off x="0" y="0"/>
            <a:ext cx="7556497" cy="10680697"/>
          </a:xfrm>
          <a:custGeom>
            <a:avLst/>
            <a:gdLst/>
            <a:ahLst/>
            <a:cxnLst/>
            <a:rect r="r" b="b" t="t" l="l"/>
            <a:pathLst>
              <a:path h="10680697" w="7556497">
                <a:moveTo>
                  <a:pt x="0" y="0"/>
                </a:moveTo>
                <a:lnTo>
                  <a:pt x="7556497" y="0"/>
                </a:lnTo>
                <a:lnTo>
                  <a:pt x="7556497" y="10680697"/>
                </a:lnTo>
                <a:lnTo>
                  <a:pt x="0" y="10680697"/>
                </a:lnTo>
                <a:lnTo>
                  <a:pt x="0" y="0"/>
                </a:lnTo>
                <a:close/>
              </a:path>
            </a:pathLst>
          </a:custGeom>
          <a:blipFill>
            <a:blip r:embed="rId2"/>
            <a:stretch>
              <a:fillRect l="0" t="0" r="0" b="0"/>
            </a:stretch>
          </a:blipFill>
        </p:spPr>
      </p:sp>
      <p:sp>
        <p:nvSpPr>
          <p:cNvPr name="Freeform 5" id="5"/>
          <p:cNvSpPr/>
          <p:nvPr/>
        </p:nvSpPr>
        <p:spPr>
          <a:xfrm flipH="false" flipV="false" rot="0">
            <a:off x="0" y="0"/>
            <a:ext cx="7556497" cy="10680697"/>
          </a:xfrm>
          <a:custGeom>
            <a:avLst/>
            <a:gdLst/>
            <a:ahLst/>
            <a:cxnLst/>
            <a:rect r="r" b="b" t="t" l="l"/>
            <a:pathLst>
              <a:path h="10680697" w="7556497">
                <a:moveTo>
                  <a:pt x="0" y="0"/>
                </a:moveTo>
                <a:lnTo>
                  <a:pt x="7556497" y="0"/>
                </a:lnTo>
                <a:lnTo>
                  <a:pt x="7556497" y="10680697"/>
                </a:lnTo>
                <a:lnTo>
                  <a:pt x="0" y="10680697"/>
                </a:lnTo>
                <a:lnTo>
                  <a:pt x="0" y="0"/>
                </a:lnTo>
                <a:close/>
              </a:path>
            </a:pathLst>
          </a:custGeom>
          <a:blipFill>
            <a:blip r:embed="rId2"/>
            <a:stretch>
              <a:fillRect l="0" t="0" r="0" b="0"/>
            </a:stretch>
          </a:blipFill>
        </p:spPr>
      </p:sp>
      <p:sp>
        <p:nvSpPr>
          <p:cNvPr name="Freeform 6" id="6"/>
          <p:cNvSpPr/>
          <p:nvPr/>
        </p:nvSpPr>
        <p:spPr>
          <a:xfrm flipH="false" flipV="false" rot="0">
            <a:off x="3581400" y="0"/>
            <a:ext cx="3962400" cy="2654303"/>
          </a:xfrm>
          <a:custGeom>
            <a:avLst/>
            <a:gdLst/>
            <a:ahLst/>
            <a:cxnLst/>
            <a:rect r="r" b="b" t="t" l="l"/>
            <a:pathLst>
              <a:path h="2654303" w="3962400">
                <a:moveTo>
                  <a:pt x="0" y="0"/>
                </a:moveTo>
                <a:lnTo>
                  <a:pt x="3962400" y="0"/>
                </a:lnTo>
                <a:lnTo>
                  <a:pt x="3962400" y="2654303"/>
                </a:lnTo>
                <a:lnTo>
                  <a:pt x="0" y="2654303"/>
                </a:lnTo>
                <a:lnTo>
                  <a:pt x="0" y="0"/>
                </a:lnTo>
                <a:close/>
              </a:path>
            </a:pathLst>
          </a:custGeom>
          <a:blipFill>
            <a:blip r:embed="rId3"/>
            <a:stretch>
              <a:fillRect l="0" t="0" r="0" b="0"/>
            </a:stretch>
          </a:blipFill>
        </p:spPr>
      </p:sp>
      <p:sp>
        <p:nvSpPr>
          <p:cNvPr name="Freeform 7" id="7"/>
          <p:cNvSpPr/>
          <p:nvPr/>
        </p:nvSpPr>
        <p:spPr>
          <a:xfrm flipH="false" flipV="false" rot="0">
            <a:off x="0" y="0"/>
            <a:ext cx="7556497" cy="1435103"/>
          </a:xfrm>
          <a:custGeom>
            <a:avLst/>
            <a:gdLst/>
            <a:ahLst/>
            <a:cxnLst/>
            <a:rect r="r" b="b" t="t" l="l"/>
            <a:pathLst>
              <a:path h="1435103" w="7556497">
                <a:moveTo>
                  <a:pt x="0" y="0"/>
                </a:moveTo>
                <a:lnTo>
                  <a:pt x="7556497" y="0"/>
                </a:lnTo>
                <a:lnTo>
                  <a:pt x="7556497" y="1435103"/>
                </a:lnTo>
                <a:lnTo>
                  <a:pt x="0" y="1435103"/>
                </a:lnTo>
                <a:lnTo>
                  <a:pt x="0" y="0"/>
                </a:lnTo>
                <a:close/>
              </a:path>
            </a:pathLst>
          </a:custGeom>
          <a:blipFill>
            <a:blip r:embed="rId4"/>
            <a:stretch>
              <a:fillRect l="0" t="0" r="0" b="0"/>
            </a:stretch>
          </a:blipFill>
        </p:spPr>
      </p:sp>
      <p:sp>
        <p:nvSpPr>
          <p:cNvPr name="Freeform 8" id="8"/>
          <p:cNvSpPr/>
          <p:nvPr/>
        </p:nvSpPr>
        <p:spPr>
          <a:xfrm flipH="false" flipV="false" rot="0">
            <a:off x="3797303" y="0"/>
            <a:ext cx="3746497" cy="2336797"/>
          </a:xfrm>
          <a:custGeom>
            <a:avLst/>
            <a:gdLst/>
            <a:ahLst/>
            <a:cxnLst/>
            <a:rect r="r" b="b" t="t" l="l"/>
            <a:pathLst>
              <a:path h="2336797" w="3746497">
                <a:moveTo>
                  <a:pt x="0" y="0"/>
                </a:moveTo>
                <a:lnTo>
                  <a:pt x="3746497" y="0"/>
                </a:lnTo>
                <a:lnTo>
                  <a:pt x="3746497" y="2336797"/>
                </a:lnTo>
                <a:lnTo>
                  <a:pt x="0" y="2336797"/>
                </a:lnTo>
                <a:lnTo>
                  <a:pt x="0" y="0"/>
                </a:lnTo>
                <a:close/>
              </a:path>
            </a:pathLst>
          </a:custGeom>
          <a:blipFill>
            <a:blip r:embed="rId5"/>
            <a:stretch>
              <a:fillRect l="0" t="0" r="0" b="0"/>
            </a:stretch>
          </a:blipFill>
        </p:spPr>
      </p:sp>
      <p:sp>
        <p:nvSpPr>
          <p:cNvPr name="Freeform 9" id="9"/>
          <p:cNvSpPr/>
          <p:nvPr/>
        </p:nvSpPr>
        <p:spPr>
          <a:xfrm flipH="false" flipV="false" rot="0">
            <a:off x="0" y="12697"/>
            <a:ext cx="4089397" cy="4305300"/>
          </a:xfrm>
          <a:custGeom>
            <a:avLst/>
            <a:gdLst/>
            <a:ahLst/>
            <a:cxnLst/>
            <a:rect r="r" b="b" t="t" l="l"/>
            <a:pathLst>
              <a:path h="4305300" w="4089397">
                <a:moveTo>
                  <a:pt x="0" y="0"/>
                </a:moveTo>
                <a:lnTo>
                  <a:pt x="4089397" y="0"/>
                </a:lnTo>
                <a:lnTo>
                  <a:pt x="4089397" y="4305300"/>
                </a:lnTo>
                <a:lnTo>
                  <a:pt x="0" y="4305300"/>
                </a:lnTo>
                <a:lnTo>
                  <a:pt x="0" y="0"/>
                </a:lnTo>
                <a:close/>
              </a:path>
            </a:pathLst>
          </a:custGeom>
          <a:blipFill>
            <a:blip r:embed="rId6"/>
            <a:stretch>
              <a:fillRect l="0" t="0" r="0" b="0"/>
            </a:stretch>
          </a:blipFill>
        </p:spPr>
      </p:sp>
      <p:grpSp>
        <p:nvGrpSpPr>
          <p:cNvPr name="Group 10" id="10"/>
          <p:cNvGrpSpPr>
            <a:grpSpLocks noChangeAspect="true"/>
          </p:cNvGrpSpPr>
          <p:nvPr/>
        </p:nvGrpSpPr>
        <p:grpSpPr>
          <a:xfrm rot="0">
            <a:off x="0" y="0"/>
            <a:ext cx="3771338" cy="3962333"/>
            <a:chOff x="0" y="0"/>
            <a:chExt cx="5028451" cy="5283111"/>
          </a:xfrm>
        </p:grpSpPr>
        <p:sp>
          <p:nvSpPr>
            <p:cNvPr name="Freeform 11" id="11"/>
            <p:cNvSpPr/>
            <p:nvPr/>
          </p:nvSpPr>
          <p:spPr>
            <a:xfrm flipH="false" flipV="false" rot="0">
              <a:off x="0" y="0"/>
              <a:ext cx="5028438" cy="5283073"/>
            </a:xfrm>
            <a:custGeom>
              <a:avLst/>
              <a:gdLst/>
              <a:ahLst/>
              <a:cxnLst/>
              <a:rect r="r" b="b" t="t" l="l"/>
              <a:pathLst>
                <a:path h="5283073" w="5028438">
                  <a:moveTo>
                    <a:pt x="0" y="0"/>
                  </a:moveTo>
                  <a:lnTo>
                    <a:pt x="0" y="4691888"/>
                  </a:lnTo>
                  <a:cubicBezTo>
                    <a:pt x="486918" y="5041011"/>
                    <a:pt x="1076325" y="5256149"/>
                    <a:pt x="1714627" y="5283073"/>
                  </a:cubicBezTo>
                  <a:lnTo>
                    <a:pt x="1987804" y="5283073"/>
                  </a:lnTo>
                  <a:cubicBezTo>
                    <a:pt x="3635502" y="5213477"/>
                    <a:pt x="4958969" y="3889883"/>
                    <a:pt x="5028438" y="2242058"/>
                  </a:cubicBezTo>
                  <a:lnTo>
                    <a:pt x="5028438" y="2242058"/>
                  </a:lnTo>
                  <a:lnTo>
                    <a:pt x="5028438" y="1969262"/>
                  </a:lnTo>
                  <a:lnTo>
                    <a:pt x="5028438" y="1969262"/>
                  </a:lnTo>
                  <a:cubicBezTo>
                    <a:pt x="4996688" y="1215263"/>
                    <a:pt x="4702175" y="529209"/>
                    <a:pt x="4234180" y="0"/>
                  </a:cubicBezTo>
                  <a:close/>
                </a:path>
              </a:pathLst>
            </a:custGeom>
            <a:blipFill>
              <a:blip r:embed="rId7"/>
              <a:stretch>
                <a:fillRect l="-26427" t="-20333" r="0" b="0"/>
              </a:stretch>
            </a:blipFill>
          </p:spPr>
        </p:sp>
      </p:grpSp>
      <p:sp>
        <p:nvSpPr>
          <p:cNvPr name="Freeform 12" id="12"/>
          <p:cNvSpPr/>
          <p:nvPr/>
        </p:nvSpPr>
        <p:spPr>
          <a:xfrm flipH="false" flipV="false" rot="0">
            <a:off x="0" y="0"/>
            <a:ext cx="3517897" cy="3708397"/>
          </a:xfrm>
          <a:custGeom>
            <a:avLst/>
            <a:gdLst/>
            <a:ahLst/>
            <a:cxnLst/>
            <a:rect r="r" b="b" t="t" l="l"/>
            <a:pathLst>
              <a:path h="3708397" w="3517897">
                <a:moveTo>
                  <a:pt x="0" y="0"/>
                </a:moveTo>
                <a:lnTo>
                  <a:pt x="3517897" y="0"/>
                </a:lnTo>
                <a:lnTo>
                  <a:pt x="3517897" y="3708397"/>
                </a:lnTo>
                <a:lnTo>
                  <a:pt x="0" y="3708397"/>
                </a:lnTo>
                <a:lnTo>
                  <a:pt x="0" y="0"/>
                </a:lnTo>
                <a:close/>
              </a:path>
            </a:pathLst>
          </a:custGeom>
          <a:blipFill>
            <a:blip r:embed="rId8"/>
            <a:stretch>
              <a:fillRect l="0" t="0" r="0" b="0"/>
            </a:stretch>
          </a:blipFill>
        </p:spPr>
      </p:sp>
      <p:sp>
        <p:nvSpPr>
          <p:cNvPr name="Freeform 13" id="13"/>
          <p:cNvSpPr/>
          <p:nvPr/>
        </p:nvSpPr>
        <p:spPr>
          <a:xfrm flipH="false" flipV="false" rot="0">
            <a:off x="3644903" y="8255003"/>
            <a:ext cx="3898897" cy="2425703"/>
          </a:xfrm>
          <a:custGeom>
            <a:avLst/>
            <a:gdLst/>
            <a:ahLst/>
            <a:cxnLst/>
            <a:rect r="r" b="b" t="t" l="l"/>
            <a:pathLst>
              <a:path h="2425703" w="3898897">
                <a:moveTo>
                  <a:pt x="0" y="0"/>
                </a:moveTo>
                <a:lnTo>
                  <a:pt x="3898897" y="0"/>
                </a:lnTo>
                <a:lnTo>
                  <a:pt x="3898897" y="2425703"/>
                </a:lnTo>
                <a:lnTo>
                  <a:pt x="0" y="2425703"/>
                </a:lnTo>
                <a:lnTo>
                  <a:pt x="0" y="0"/>
                </a:lnTo>
                <a:close/>
              </a:path>
            </a:pathLst>
          </a:custGeom>
          <a:blipFill>
            <a:blip r:embed="rId9"/>
            <a:stretch>
              <a:fillRect l="0" t="0" r="0" b="0"/>
            </a:stretch>
          </a:blipFill>
        </p:spPr>
      </p:sp>
      <p:sp>
        <p:nvSpPr>
          <p:cNvPr name="Freeform 14" id="14"/>
          <p:cNvSpPr/>
          <p:nvPr/>
        </p:nvSpPr>
        <p:spPr>
          <a:xfrm flipH="false" flipV="false" rot="0">
            <a:off x="0" y="8915400"/>
            <a:ext cx="1714500" cy="1752600"/>
          </a:xfrm>
          <a:custGeom>
            <a:avLst/>
            <a:gdLst/>
            <a:ahLst/>
            <a:cxnLst/>
            <a:rect r="r" b="b" t="t" l="l"/>
            <a:pathLst>
              <a:path h="1752600" w="1714500">
                <a:moveTo>
                  <a:pt x="0" y="0"/>
                </a:moveTo>
                <a:lnTo>
                  <a:pt x="1714500" y="0"/>
                </a:lnTo>
                <a:lnTo>
                  <a:pt x="1714500" y="1752600"/>
                </a:lnTo>
                <a:lnTo>
                  <a:pt x="0" y="1752600"/>
                </a:lnTo>
                <a:lnTo>
                  <a:pt x="0" y="0"/>
                </a:lnTo>
                <a:close/>
              </a:path>
            </a:pathLst>
          </a:custGeom>
          <a:blipFill>
            <a:blip r:embed="rId10"/>
            <a:stretch>
              <a:fillRect l="0" t="0" r="0" b="0"/>
            </a:stretch>
          </a:blipFill>
        </p:spPr>
      </p:sp>
      <p:sp>
        <p:nvSpPr>
          <p:cNvPr name="Freeform 15" id="15"/>
          <p:cNvSpPr/>
          <p:nvPr/>
        </p:nvSpPr>
        <p:spPr>
          <a:xfrm flipH="false" flipV="false" rot="0">
            <a:off x="1219200" y="9156697"/>
            <a:ext cx="3657600" cy="863603"/>
          </a:xfrm>
          <a:custGeom>
            <a:avLst/>
            <a:gdLst/>
            <a:ahLst/>
            <a:cxnLst/>
            <a:rect r="r" b="b" t="t" l="l"/>
            <a:pathLst>
              <a:path h="863603" w="3657600">
                <a:moveTo>
                  <a:pt x="0" y="0"/>
                </a:moveTo>
                <a:lnTo>
                  <a:pt x="3657600" y="0"/>
                </a:lnTo>
                <a:lnTo>
                  <a:pt x="3657600" y="863603"/>
                </a:lnTo>
                <a:lnTo>
                  <a:pt x="0" y="863603"/>
                </a:lnTo>
                <a:lnTo>
                  <a:pt x="0" y="0"/>
                </a:lnTo>
                <a:close/>
              </a:path>
            </a:pathLst>
          </a:custGeom>
          <a:blipFill>
            <a:blip r:embed="rId11"/>
            <a:stretch>
              <a:fillRect l="0" t="0" r="0" b="0"/>
            </a:stretch>
          </a:blipFill>
        </p:spPr>
      </p:sp>
      <p:sp>
        <p:nvSpPr>
          <p:cNvPr name="TextBox 16" id="16"/>
          <p:cNvSpPr txBox="true"/>
          <p:nvPr/>
        </p:nvSpPr>
        <p:spPr>
          <a:xfrm rot="0">
            <a:off x="754723" y="5504374"/>
            <a:ext cx="6083560" cy="3298974"/>
          </a:xfrm>
          <a:prstGeom prst="rect">
            <a:avLst/>
          </a:prstGeom>
        </p:spPr>
        <p:txBody>
          <a:bodyPr anchor="t" rtlCol="false" tIns="0" lIns="0" bIns="0" rIns="0">
            <a:spAutoFit/>
          </a:bodyPr>
          <a:lstStyle/>
          <a:p>
            <a:pPr algn="just">
              <a:lnSpc>
                <a:spcPts val="1738"/>
              </a:lnSpc>
            </a:pPr>
            <a:r>
              <a:rPr lang="en-US" sz="1297">
                <a:solidFill>
                  <a:srgbClr val="000000"/>
                </a:solidFill>
                <a:latin typeface="Poppins"/>
              </a:rPr>
              <a:t>Lyon Security Solutions were launched to empower females in the security industry as it is mostly a male-dominated industry. During these uncertain times, we want our clients to have peace of mind that their assets are protected. We value the safety of all mankind and continue to pray for our country and its people. We have a highly skilled and experienced management team that has a hands-on approach and provides the best value for money security guarding &amp; cleaning services. Why wait, send us your request for a comparative quotation and join the team.</a:t>
            </a:r>
          </a:p>
          <a:p>
            <a:pPr algn="just">
              <a:lnSpc>
                <a:spcPts val="1738"/>
              </a:lnSpc>
            </a:pPr>
            <a:r>
              <a:rPr lang="en-US" sz="1297">
                <a:solidFill>
                  <a:srgbClr val="000000"/>
                </a:solidFill>
                <a:latin typeface="Arimo"/>
              </a:rPr>
              <a:t> </a:t>
            </a:r>
          </a:p>
          <a:p>
            <a:pPr algn="l">
              <a:lnSpc>
                <a:spcPts val="1424"/>
              </a:lnSpc>
            </a:pPr>
            <a:r>
              <a:rPr lang="en-US" sz="1297">
                <a:solidFill>
                  <a:srgbClr val="000000"/>
                </a:solidFill>
                <a:latin typeface="Poppins"/>
              </a:rPr>
              <a:t>Employment Equity</a:t>
            </a:r>
          </a:p>
          <a:p>
            <a:pPr algn="l">
              <a:lnSpc>
                <a:spcPts val="2023"/>
              </a:lnSpc>
            </a:pPr>
            <a:r>
              <a:rPr lang="en-US" sz="1297" spc="11">
                <a:solidFill>
                  <a:srgbClr val="000000"/>
                </a:solidFill>
                <a:latin typeface="Poppins"/>
              </a:rPr>
              <a:t>Lyon aims to afford every team member the opportunity to develop and</a:t>
            </a:r>
          </a:p>
          <a:p>
            <a:pPr algn="l">
              <a:lnSpc>
                <a:spcPts val="1424"/>
              </a:lnSpc>
            </a:pPr>
            <a:r>
              <a:rPr lang="en-US" sz="1297" spc="10">
                <a:solidFill>
                  <a:srgbClr val="000000"/>
                </a:solidFill>
                <a:latin typeface="Poppins"/>
              </a:rPr>
              <a:t>make a meaningful contribution to the organization and the</a:t>
            </a:r>
          </a:p>
          <a:p>
            <a:pPr algn="l">
              <a:lnSpc>
                <a:spcPts val="2023"/>
              </a:lnSpc>
            </a:pPr>
            <a:r>
              <a:rPr lang="en-US" sz="1297" spc="28">
                <a:solidFill>
                  <a:srgbClr val="000000"/>
                </a:solidFill>
                <a:latin typeface="Poppins"/>
              </a:rPr>
              <a:t>community, to create a sense of unity and responsibility toward safety</a:t>
            </a:r>
          </a:p>
          <a:p>
            <a:pPr algn="l">
              <a:lnSpc>
                <a:spcPts val="1424"/>
              </a:lnSpc>
            </a:pPr>
            <a:r>
              <a:rPr lang="en-US" sz="1297" spc="11">
                <a:solidFill>
                  <a:srgbClr val="000000"/>
                </a:solidFill>
                <a:latin typeface="Poppins"/>
              </a:rPr>
              <a:t>and security with an emphasis on good hygiene.</a:t>
            </a:r>
          </a:p>
        </p:txBody>
      </p:sp>
      <p:sp>
        <p:nvSpPr>
          <p:cNvPr name="TextBox 17" id="17"/>
          <p:cNvSpPr txBox="true"/>
          <p:nvPr/>
        </p:nvSpPr>
        <p:spPr>
          <a:xfrm rot="0">
            <a:off x="754723" y="4366060"/>
            <a:ext cx="1997012" cy="618211"/>
          </a:xfrm>
          <a:prstGeom prst="rect">
            <a:avLst/>
          </a:prstGeom>
        </p:spPr>
        <p:txBody>
          <a:bodyPr anchor="t" rtlCol="false" tIns="0" lIns="0" bIns="0" rIns="0">
            <a:spAutoFit/>
          </a:bodyPr>
          <a:lstStyle/>
          <a:p>
            <a:pPr algn="l">
              <a:lnSpc>
                <a:spcPts val="4611"/>
              </a:lnSpc>
            </a:pPr>
            <a:r>
              <a:rPr lang="en-US" sz="3294">
                <a:solidFill>
                  <a:srgbClr val="000000"/>
                </a:solidFill>
                <a:latin typeface="Poppins Medium"/>
              </a:rPr>
              <a:t>Welcome</a:t>
            </a:r>
          </a:p>
        </p:txBody>
      </p:sp>
      <p:sp>
        <p:nvSpPr>
          <p:cNvPr name="TextBox 18" id="18"/>
          <p:cNvSpPr txBox="true"/>
          <p:nvPr/>
        </p:nvSpPr>
        <p:spPr>
          <a:xfrm rot="0">
            <a:off x="754723" y="4793752"/>
            <a:ext cx="2659904" cy="836886"/>
          </a:xfrm>
          <a:prstGeom prst="rect">
            <a:avLst/>
          </a:prstGeom>
        </p:spPr>
        <p:txBody>
          <a:bodyPr anchor="t" rtlCol="false" tIns="0" lIns="0" bIns="0" rIns="0">
            <a:spAutoFit/>
          </a:bodyPr>
          <a:lstStyle/>
          <a:p>
            <a:pPr algn="l">
              <a:lnSpc>
                <a:spcPts val="6288"/>
              </a:lnSpc>
            </a:pPr>
            <a:r>
              <a:rPr lang="en-US" sz="4491">
                <a:solidFill>
                  <a:srgbClr val="A11010"/>
                </a:solidFill>
                <a:latin typeface="Poppins Ultra-Bold"/>
              </a:rPr>
              <a:t>Message</a:t>
            </a:r>
          </a:p>
        </p:txBody>
      </p:sp>
      <p:sp>
        <p:nvSpPr>
          <p:cNvPr name="TextBox 19" id="19"/>
          <p:cNvSpPr txBox="true"/>
          <p:nvPr/>
        </p:nvSpPr>
        <p:spPr>
          <a:xfrm rot="0">
            <a:off x="3974402" y="2931633"/>
            <a:ext cx="2055038" cy="435464"/>
          </a:xfrm>
          <a:prstGeom prst="rect">
            <a:avLst/>
          </a:prstGeom>
        </p:spPr>
        <p:txBody>
          <a:bodyPr anchor="t" rtlCol="false" tIns="0" lIns="0" bIns="0" rIns="0">
            <a:spAutoFit/>
          </a:bodyPr>
          <a:lstStyle/>
          <a:p>
            <a:pPr algn="l">
              <a:lnSpc>
                <a:spcPts val="3493"/>
              </a:lnSpc>
            </a:pPr>
            <a:r>
              <a:rPr lang="en-US" sz="2495">
                <a:solidFill>
                  <a:srgbClr val="A11010"/>
                </a:solidFill>
                <a:latin typeface="Public Sans Bold"/>
              </a:rPr>
              <a:t>Cindy Beukes</a:t>
            </a:r>
          </a:p>
        </p:txBody>
      </p:sp>
      <p:sp>
        <p:nvSpPr>
          <p:cNvPr name="TextBox 20" id="20"/>
          <p:cNvSpPr txBox="true"/>
          <p:nvPr/>
        </p:nvSpPr>
        <p:spPr>
          <a:xfrm rot="0">
            <a:off x="3974402" y="3355191"/>
            <a:ext cx="2000641" cy="255565"/>
          </a:xfrm>
          <a:prstGeom prst="rect">
            <a:avLst/>
          </a:prstGeom>
        </p:spPr>
        <p:txBody>
          <a:bodyPr anchor="t" rtlCol="false" tIns="0" lIns="0" bIns="0" rIns="0">
            <a:spAutoFit/>
          </a:bodyPr>
          <a:lstStyle/>
          <a:p>
            <a:pPr algn="l">
              <a:lnSpc>
                <a:spcPts val="2096"/>
              </a:lnSpc>
            </a:pPr>
            <a:r>
              <a:rPr lang="en-US" sz="1497">
                <a:solidFill>
                  <a:srgbClr val="000000"/>
                </a:solidFill>
                <a:latin typeface="Public Sans Italics"/>
              </a:rPr>
              <a:t>Chief Executive Officer</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0" y="0"/>
            <a:ext cx="7556497" cy="10687593"/>
            <a:chOff x="0" y="0"/>
            <a:chExt cx="7556500" cy="10687596"/>
          </a:xfrm>
        </p:grpSpPr>
        <p:sp>
          <p:nvSpPr>
            <p:cNvPr name="Freeform 3" id="3"/>
            <p:cNvSpPr/>
            <p:nvPr/>
          </p:nvSpPr>
          <p:spPr>
            <a:xfrm flipH="false" flipV="false" rot="0">
              <a:off x="0" y="0"/>
              <a:ext cx="7555992" cy="10687558"/>
            </a:xfrm>
            <a:custGeom>
              <a:avLst/>
              <a:gdLst/>
              <a:ahLst/>
              <a:cxnLst/>
              <a:rect r="r" b="b" t="t" l="l"/>
              <a:pathLst>
                <a:path h="10687558" w="7555992">
                  <a:moveTo>
                    <a:pt x="0" y="0"/>
                  </a:moveTo>
                  <a:lnTo>
                    <a:pt x="0" y="10687558"/>
                  </a:lnTo>
                  <a:lnTo>
                    <a:pt x="7555992" y="10687558"/>
                  </a:lnTo>
                  <a:lnTo>
                    <a:pt x="7555992" y="0"/>
                  </a:lnTo>
                  <a:close/>
                </a:path>
              </a:pathLst>
            </a:custGeom>
            <a:solidFill>
              <a:srgbClr val="FFFFFF"/>
            </a:solidFill>
          </p:spPr>
        </p:sp>
      </p:grpSp>
      <p:sp>
        <p:nvSpPr>
          <p:cNvPr name="Freeform 4" id="4"/>
          <p:cNvSpPr/>
          <p:nvPr/>
        </p:nvSpPr>
        <p:spPr>
          <a:xfrm flipH="false" flipV="false" rot="0">
            <a:off x="12697" y="0"/>
            <a:ext cx="7543800" cy="10680697"/>
          </a:xfrm>
          <a:custGeom>
            <a:avLst/>
            <a:gdLst/>
            <a:ahLst/>
            <a:cxnLst/>
            <a:rect r="r" b="b" t="t" l="l"/>
            <a:pathLst>
              <a:path h="10680697" w="7543800">
                <a:moveTo>
                  <a:pt x="0" y="0"/>
                </a:moveTo>
                <a:lnTo>
                  <a:pt x="7543800" y="0"/>
                </a:lnTo>
                <a:lnTo>
                  <a:pt x="7543800" y="10680697"/>
                </a:lnTo>
                <a:lnTo>
                  <a:pt x="0" y="10680697"/>
                </a:lnTo>
                <a:lnTo>
                  <a:pt x="0" y="0"/>
                </a:lnTo>
                <a:close/>
              </a:path>
            </a:pathLst>
          </a:custGeom>
          <a:blipFill>
            <a:blip r:embed="rId2"/>
            <a:stretch>
              <a:fillRect l="0" t="0" r="0" b="0"/>
            </a:stretch>
          </a:blipFill>
        </p:spPr>
      </p:sp>
      <p:sp>
        <p:nvSpPr>
          <p:cNvPr name="Freeform 5" id="5"/>
          <p:cNvSpPr/>
          <p:nvPr/>
        </p:nvSpPr>
        <p:spPr>
          <a:xfrm flipH="false" flipV="false" rot="0">
            <a:off x="12697" y="0"/>
            <a:ext cx="7543800" cy="10680697"/>
          </a:xfrm>
          <a:custGeom>
            <a:avLst/>
            <a:gdLst/>
            <a:ahLst/>
            <a:cxnLst/>
            <a:rect r="r" b="b" t="t" l="l"/>
            <a:pathLst>
              <a:path h="10680697" w="7543800">
                <a:moveTo>
                  <a:pt x="0" y="0"/>
                </a:moveTo>
                <a:lnTo>
                  <a:pt x="7543800" y="0"/>
                </a:lnTo>
                <a:lnTo>
                  <a:pt x="7543800" y="10680697"/>
                </a:lnTo>
                <a:lnTo>
                  <a:pt x="0" y="10680697"/>
                </a:lnTo>
                <a:lnTo>
                  <a:pt x="0" y="0"/>
                </a:lnTo>
                <a:close/>
              </a:path>
            </a:pathLst>
          </a:custGeom>
          <a:blipFill>
            <a:blip r:embed="rId2"/>
            <a:stretch>
              <a:fillRect l="0" t="0" r="0" b="0"/>
            </a:stretch>
          </a:blipFill>
        </p:spPr>
      </p:sp>
      <p:sp>
        <p:nvSpPr>
          <p:cNvPr name="Freeform 6" id="6"/>
          <p:cNvSpPr/>
          <p:nvPr/>
        </p:nvSpPr>
        <p:spPr>
          <a:xfrm flipH="false" flipV="false" rot="0">
            <a:off x="3149603" y="7874003"/>
            <a:ext cx="4406903" cy="2705100"/>
          </a:xfrm>
          <a:custGeom>
            <a:avLst/>
            <a:gdLst/>
            <a:ahLst/>
            <a:cxnLst/>
            <a:rect r="r" b="b" t="t" l="l"/>
            <a:pathLst>
              <a:path h="2705100" w="4406903">
                <a:moveTo>
                  <a:pt x="0" y="0"/>
                </a:moveTo>
                <a:lnTo>
                  <a:pt x="4406903" y="0"/>
                </a:lnTo>
                <a:lnTo>
                  <a:pt x="4406903" y="2705100"/>
                </a:lnTo>
                <a:lnTo>
                  <a:pt x="0" y="2705100"/>
                </a:lnTo>
                <a:lnTo>
                  <a:pt x="0" y="0"/>
                </a:lnTo>
                <a:close/>
              </a:path>
            </a:pathLst>
          </a:custGeom>
          <a:blipFill>
            <a:blip r:embed="rId3"/>
            <a:stretch>
              <a:fillRect l="0" t="0" r="0" b="0"/>
            </a:stretch>
          </a:blipFill>
        </p:spPr>
      </p:sp>
      <p:sp>
        <p:nvSpPr>
          <p:cNvPr name="Freeform 7" id="7"/>
          <p:cNvSpPr/>
          <p:nvPr/>
        </p:nvSpPr>
        <p:spPr>
          <a:xfrm flipH="false" flipV="false" rot="0">
            <a:off x="12697" y="6984997"/>
            <a:ext cx="3810000" cy="3695700"/>
          </a:xfrm>
          <a:custGeom>
            <a:avLst/>
            <a:gdLst/>
            <a:ahLst/>
            <a:cxnLst/>
            <a:rect r="r" b="b" t="t" l="l"/>
            <a:pathLst>
              <a:path h="3695700" w="3810000">
                <a:moveTo>
                  <a:pt x="0" y="0"/>
                </a:moveTo>
                <a:lnTo>
                  <a:pt x="3810000" y="0"/>
                </a:lnTo>
                <a:lnTo>
                  <a:pt x="3810000" y="3695700"/>
                </a:lnTo>
                <a:lnTo>
                  <a:pt x="0" y="3695700"/>
                </a:lnTo>
                <a:lnTo>
                  <a:pt x="0" y="0"/>
                </a:lnTo>
                <a:close/>
              </a:path>
            </a:pathLst>
          </a:custGeom>
          <a:blipFill>
            <a:blip r:embed="rId4"/>
            <a:stretch>
              <a:fillRect l="0" t="0" r="0" b="0"/>
            </a:stretch>
          </a:blipFill>
        </p:spPr>
      </p:sp>
      <p:grpSp>
        <p:nvGrpSpPr>
          <p:cNvPr name="Group 8" id="8"/>
          <p:cNvGrpSpPr>
            <a:grpSpLocks noChangeAspect="true"/>
          </p:cNvGrpSpPr>
          <p:nvPr/>
        </p:nvGrpSpPr>
        <p:grpSpPr>
          <a:xfrm rot="0">
            <a:off x="0" y="7227437"/>
            <a:ext cx="3483226" cy="3451146"/>
            <a:chOff x="0" y="0"/>
            <a:chExt cx="4644301" cy="4601528"/>
          </a:xfrm>
        </p:grpSpPr>
        <p:sp>
          <p:nvSpPr>
            <p:cNvPr name="Freeform 9" id="9"/>
            <p:cNvSpPr/>
            <p:nvPr/>
          </p:nvSpPr>
          <p:spPr>
            <a:xfrm flipH="false" flipV="false" rot="0">
              <a:off x="0" y="0"/>
              <a:ext cx="4644390" cy="4601591"/>
            </a:xfrm>
            <a:custGeom>
              <a:avLst/>
              <a:gdLst/>
              <a:ahLst/>
              <a:cxnLst/>
              <a:rect r="r" b="b" t="t" l="l"/>
              <a:pathLst>
                <a:path h="4601591" w="4644390">
                  <a:moveTo>
                    <a:pt x="1682750" y="0"/>
                  </a:moveTo>
                  <a:cubicBezTo>
                    <a:pt x="1057656" y="0"/>
                    <a:pt x="477901" y="193548"/>
                    <a:pt x="0" y="524002"/>
                  </a:cubicBezTo>
                  <a:lnTo>
                    <a:pt x="0" y="4601591"/>
                  </a:lnTo>
                  <a:lnTo>
                    <a:pt x="4150868" y="4601591"/>
                  </a:lnTo>
                  <a:cubicBezTo>
                    <a:pt x="4450588" y="4151122"/>
                    <a:pt x="4630293" y="3614039"/>
                    <a:pt x="4644390" y="3035808"/>
                  </a:cubicBezTo>
                  <a:lnTo>
                    <a:pt x="4644390" y="3035808"/>
                  </a:lnTo>
                  <a:lnTo>
                    <a:pt x="4644390" y="2889250"/>
                  </a:lnTo>
                  <a:lnTo>
                    <a:pt x="4644390" y="2889250"/>
                  </a:lnTo>
                  <a:cubicBezTo>
                    <a:pt x="4605401" y="1287018"/>
                    <a:pt x="3294380" y="0"/>
                    <a:pt x="1682750" y="0"/>
                  </a:cubicBezTo>
                  <a:close/>
                </a:path>
              </a:pathLst>
            </a:custGeom>
            <a:blipFill>
              <a:blip r:embed="rId5"/>
              <a:stretch>
                <a:fillRect l="-62663" t="0" r="-35146" b="-28779"/>
              </a:stretch>
            </a:blipFill>
          </p:spPr>
        </p:sp>
      </p:grpSp>
      <p:sp>
        <p:nvSpPr>
          <p:cNvPr name="Freeform 10" id="10"/>
          <p:cNvSpPr/>
          <p:nvPr/>
        </p:nvSpPr>
        <p:spPr>
          <a:xfrm flipH="false" flipV="false" rot="0">
            <a:off x="0" y="7493003"/>
            <a:ext cx="3479797" cy="3187703"/>
          </a:xfrm>
          <a:custGeom>
            <a:avLst/>
            <a:gdLst/>
            <a:ahLst/>
            <a:cxnLst/>
            <a:rect r="r" b="b" t="t" l="l"/>
            <a:pathLst>
              <a:path h="3187703" w="3479797">
                <a:moveTo>
                  <a:pt x="0" y="0"/>
                </a:moveTo>
                <a:lnTo>
                  <a:pt x="3479797" y="0"/>
                </a:lnTo>
                <a:lnTo>
                  <a:pt x="3479797" y="3187703"/>
                </a:lnTo>
                <a:lnTo>
                  <a:pt x="0" y="3187703"/>
                </a:lnTo>
                <a:lnTo>
                  <a:pt x="0" y="0"/>
                </a:lnTo>
                <a:close/>
              </a:path>
            </a:pathLst>
          </a:custGeom>
          <a:blipFill>
            <a:blip r:embed="rId6"/>
            <a:stretch>
              <a:fillRect l="0" t="0" r="0" b="0"/>
            </a:stretch>
          </a:blipFill>
        </p:spPr>
      </p:sp>
      <p:sp>
        <p:nvSpPr>
          <p:cNvPr name="Freeform 11" id="11"/>
          <p:cNvSpPr/>
          <p:nvPr/>
        </p:nvSpPr>
        <p:spPr>
          <a:xfrm flipH="false" flipV="false" rot="0">
            <a:off x="5626103" y="12697"/>
            <a:ext cx="1930403" cy="1435103"/>
          </a:xfrm>
          <a:custGeom>
            <a:avLst/>
            <a:gdLst/>
            <a:ahLst/>
            <a:cxnLst/>
            <a:rect r="r" b="b" t="t" l="l"/>
            <a:pathLst>
              <a:path h="1435103" w="1930403">
                <a:moveTo>
                  <a:pt x="0" y="0"/>
                </a:moveTo>
                <a:lnTo>
                  <a:pt x="1930403" y="0"/>
                </a:lnTo>
                <a:lnTo>
                  <a:pt x="1930403" y="1435103"/>
                </a:lnTo>
                <a:lnTo>
                  <a:pt x="0" y="1435103"/>
                </a:lnTo>
                <a:lnTo>
                  <a:pt x="0" y="0"/>
                </a:lnTo>
                <a:close/>
              </a:path>
            </a:pathLst>
          </a:custGeom>
          <a:blipFill>
            <a:blip r:embed="rId7"/>
            <a:stretch>
              <a:fillRect l="0" t="0" r="0" b="0"/>
            </a:stretch>
          </a:blipFill>
        </p:spPr>
      </p:sp>
      <p:sp>
        <p:nvSpPr>
          <p:cNvPr name="Freeform 12" id="12"/>
          <p:cNvSpPr/>
          <p:nvPr/>
        </p:nvSpPr>
        <p:spPr>
          <a:xfrm flipH="false" flipV="false" rot="0">
            <a:off x="6807203" y="520703"/>
            <a:ext cx="76200" cy="114300"/>
          </a:xfrm>
          <a:custGeom>
            <a:avLst/>
            <a:gdLst/>
            <a:ahLst/>
            <a:cxnLst/>
            <a:rect r="r" b="b" t="t" l="l"/>
            <a:pathLst>
              <a:path h="114300" w="76200">
                <a:moveTo>
                  <a:pt x="0" y="0"/>
                </a:moveTo>
                <a:lnTo>
                  <a:pt x="76200" y="0"/>
                </a:lnTo>
                <a:lnTo>
                  <a:pt x="76200" y="114300"/>
                </a:lnTo>
                <a:lnTo>
                  <a:pt x="0" y="114300"/>
                </a:lnTo>
                <a:lnTo>
                  <a:pt x="0" y="0"/>
                </a:lnTo>
                <a:close/>
              </a:path>
            </a:pathLst>
          </a:custGeom>
          <a:blipFill>
            <a:blip r:embed="rId8"/>
            <a:stretch>
              <a:fillRect l="0" t="0" r="0" b="0"/>
            </a:stretch>
          </a:blipFill>
        </p:spPr>
      </p:sp>
      <p:sp>
        <p:nvSpPr>
          <p:cNvPr name="Freeform 13" id="13"/>
          <p:cNvSpPr/>
          <p:nvPr/>
        </p:nvSpPr>
        <p:spPr>
          <a:xfrm flipH="false" flipV="false" rot="0">
            <a:off x="6921503" y="469897"/>
            <a:ext cx="114300" cy="88897"/>
          </a:xfrm>
          <a:custGeom>
            <a:avLst/>
            <a:gdLst/>
            <a:ahLst/>
            <a:cxnLst/>
            <a:rect r="r" b="b" t="t" l="l"/>
            <a:pathLst>
              <a:path h="88897" w="114300">
                <a:moveTo>
                  <a:pt x="0" y="0"/>
                </a:moveTo>
                <a:lnTo>
                  <a:pt x="114300" y="0"/>
                </a:lnTo>
                <a:lnTo>
                  <a:pt x="114300" y="88897"/>
                </a:lnTo>
                <a:lnTo>
                  <a:pt x="0" y="88897"/>
                </a:lnTo>
                <a:lnTo>
                  <a:pt x="0" y="0"/>
                </a:lnTo>
                <a:close/>
              </a:path>
            </a:pathLst>
          </a:custGeom>
          <a:blipFill>
            <a:blip r:embed="rId9"/>
            <a:stretch>
              <a:fillRect l="0" t="0" r="0" b="0"/>
            </a:stretch>
          </a:blipFill>
        </p:spPr>
      </p:sp>
      <p:sp>
        <p:nvSpPr>
          <p:cNvPr name="Freeform 14" id="14"/>
          <p:cNvSpPr/>
          <p:nvPr/>
        </p:nvSpPr>
        <p:spPr>
          <a:xfrm flipH="false" flipV="false" rot="0">
            <a:off x="6794497" y="622297"/>
            <a:ext cx="215903" cy="266700"/>
          </a:xfrm>
          <a:custGeom>
            <a:avLst/>
            <a:gdLst/>
            <a:ahLst/>
            <a:cxnLst/>
            <a:rect r="r" b="b" t="t" l="l"/>
            <a:pathLst>
              <a:path h="266700" w="215903">
                <a:moveTo>
                  <a:pt x="0" y="0"/>
                </a:moveTo>
                <a:lnTo>
                  <a:pt x="215903" y="0"/>
                </a:lnTo>
                <a:lnTo>
                  <a:pt x="215903" y="266700"/>
                </a:lnTo>
                <a:lnTo>
                  <a:pt x="0" y="266700"/>
                </a:lnTo>
                <a:lnTo>
                  <a:pt x="0" y="0"/>
                </a:lnTo>
                <a:close/>
              </a:path>
            </a:pathLst>
          </a:custGeom>
          <a:blipFill>
            <a:blip r:embed="rId10"/>
            <a:stretch>
              <a:fillRect l="0" t="0" r="0" b="0"/>
            </a:stretch>
          </a:blipFill>
        </p:spPr>
      </p:sp>
      <p:sp>
        <p:nvSpPr>
          <p:cNvPr name="Freeform 15" id="15"/>
          <p:cNvSpPr/>
          <p:nvPr/>
        </p:nvSpPr>
        <p:spPr>
          <a:xfrm flipH="false" flipV="false" rot="0">
            <a:off x="6984997" y="546097"/>
            <a:ext cx="215903" cy="266700"/>
          </a:xfrm>
          <a:custGeom>
            <a:avLst/>
            <a:gdLst/>
            <a:ahLst/>
            <a:cxnLst/>
            <a:rect r="r" b="b" t="t" l="l"/>
            <a:pathLst>
              <a:path h="266700" w="215903">
                <a:moveTo>
                  <a:pt x="0" y="0"/>
                </a:moveTo>
                <a:lnTo>
                  <a:pt x="215903" y="0"/>
                </a:lnTo>
                <a:lnTo>
                  <a:pt x="215903" y="266700"/>
                </a:lnTo>
                <a:lnTo>
                  <a:pt x="0" y="266700"/>
                </a:lnTo>
                <a:lnTo>
                  <a:pt x="0" y="0"/>
                </a:lnTo>
                <a:close/>
              </a:path>
            </a:pathLst>
          </a:custGeom>
          <a:blipFill>
            <a:blip r:embed="rId11"/>
            <a:stretch>
              <a:fillRect l="0" t="0" r="0" b="0"/>
            </a:stretch>
          </a:blipFill>
        </p:spPr>
      </p:sp>
      <p:sp>
        <p:nvSpPr>
          <p:cNvPr name="Freeform 16" id="16"/>
          <p:cNvSpPr/>
          <p:nvPr/>
        </p:nvSpPr>
        <p:spPr>
          <a:xfrm flipH="false" flipV="false" rot="0">
            <a:off x="6731003" y="762000"/>
            <a:ext cx="63503" cy="88897"/>
          </a:xfrm>
          <a:custGeom>
            <a:avLst/>
            <a:gdLst/>
            <a:ahLst/>
            <a:cxnLst/>
            <a:rect r="r" b="b" t="t" l="l"/>
            <a:pathLst>
              <a:path h="88897" w="63503">
                <a:moveTo>
                  <a:pt x="0" y="0"/>
                </a:moveTo>
                <a:lnTo>
                  <a:pt x="63503" y="0"/>
                </a:lnTo>
                <a:lnTo>
                  <a:pt x="63503" y="88897"/>
                </a:lnTo>
                <a:lnTo>
                  <a:pt x="0" y="88897"/>
                </a:lnTo>
                <a:lnTo>
                  <a:pt x="0" y="0"/>
                </a:lnTo>
                <a:close/>
              </a:path>
            </a:pathLst>
          </a:custGeom>
          <a:blipFill>
            <a:blip r:embed="rId12"/>
            <a:stretch>
              <a:fillRect l="0" t="0" r="0" b="0"/>
            </a:stretch>
          </a:blipFill>
        </p:spPr>
      </p:sp>
      <p:sp>
        <p:nvSpPr>
          <p:cNvPr name="Freeform 17" id="17"/>
          <p:cNvSpPr/>
          <p:nvPr/>
        </p:nvSpPr>
        <p:spPr>
          <a:xfrm flipH="false" flipV="false" rot="0">
            <a:off x="7162800" y="558803"/>
            <a:ext cx="101603" cy="76200"/>
          </a:xfrm>
          <a:custGeom>
            <a:avLst/>
            <a:gdLst/>
            <a:ahLst/>
            <a:cxnLst/>
            <a:rect r="r" b="b" t="t" l="l"/>
            <a:pathLst>
              <a:path h="76200" w="101603">
                <a:moveTo>
                  <a:pt x="0" y="0"/>
                </a:moveTo>
                <a:lnTo>
                  <a:pt x="101603" y="0"/>
                </a:lnTo>
                <a:lnTo>
                  <a:pt x="101603" y="76200"/>
                </a:lnTo>
                <a:lnTo>
                  <a:pt x="0" y="76200"/>
                </a:lnTo>
                <a:lnTo>
                  <a:pt x="0" y="0"/>
                </a:lnTo>
                <a:close/>
              </a:path>
            </a:pathLst>
          </a:custGeom>
          <a:blipFill>
            <a:blip r:embed="rId13"/>
            <a:stretch>
              <a:fillRect l="0" t="0" r="0" b="0"/>
            </a:stretch>
          </a:blipFill>
        </p:spPr>
      </p:sp>
      <p:sp>
        <p:nvSpPr>
          <p:cNvPr name="Freeform 18" id="18"/>
          <p:cNvSpPr/>
          <p:nvPr/>
        </p:nvSpPr>
        <p:spPr>
          <a:xfrm flipH="false" flipV="false" rot="0">
            <a:off x="6743700" y="850897"/>
            <a:ext cx="177803" cy="215903"/>
          </a:xfrm>
          <a:custGeom>
            <a:avLst/>
            <a:gdLst/>
            <a:ahLst/>
            <a:cxnLst/>
            <a:rect r="r" b="b" t="t" l="l"/>
            <a:pathLst>
              <a:path h="215903" w="177803">
                <a:moveTo>
                  <a:pt x="0" y="0"/>
                </a:moveTo>
                <a:lnTo>
                  <a:pt x="177803" y="0"/>
                </a:lnTo>
                <a:lnTo>
                  <a:pt x="177803" y="215903"/>
                </a:lnTo>
                <a:lnTo>
                  <a:pt x="0" y="215903"/>
                </a:lnTo>
                <a:lnTo>
                  <a:pt x="0" y="0"/>
                </a:lnTo>
                <a:close/>
              </a:path>
            </a:pathLst>
          </a:custGeom>
          <a:blipFill>
            <a:blip r:embed="rId14"/>
            <a:stretch>
              <a:fillRect l="0" t="0" r="0" b="0"/>
            </a:stretch>
          </a:blipFill>
        </p:spPr>
      </p:sp>
      <p:sp>
        <p:nvSpPr>
          <p:cNvPr name="Freeform 19" id="19"/>
          <p:cNvSpPr/>
          <p:nvPr/>
        </p:nvSpPr>
        <p:spPr>
          <a:xfrm flipH="false" flipV="false" rot="0">
            <a:off x="7200900" y="622297"/>
            <a:ext cx="165097" cy="228600"/>
          </a:xfrm>
          <a:custGeom>
            <a:avLst/>
            <a:gdLst/>
            <a:ahLst/>
            <a:cxnLst/>
            <a:rect r="r" b="b" t="t" l="l"/>
            <a:pathLst>
              <a:path h="228600" w="165097">
                <a:moveTo>
                  <a:pt x="0" y="0"/>
                </a:moveTo>
                <a:lnTo>
                  <a:pt x="165097" y="0"/>
                </a:lnTo>
                <a:lnTo>
                  <a:pt x="165097" y="228600"/>
                </a:lnTo>
                <a:lnTo>
                  <a:pt x="0" y="228600"/>
                </a:lnTo>
                <a:lnTo>
                  <a:pt x="0" y="0"/>
                </a:lnTo>
                <a:close/>
              </a:path>
            </a:pathLst>
          </a:custGeom>
          <a:blipFill>
            <a:blip r:embed="rId15"/>
            <a:stretch>
              <a:fillRect l="0" t="0" r="0" b="0"/>
            </a:stretch>
          </a:blipFill>
        </p:spPr>
      </p:sp>
      <p:sp>
        <p:nvSpPr>
          <p:cNvPr name="Freeform 20" id="20"/>
          <p:cNvSpPr/>
          <p:nvPr/>
        </p:nvSpPr>
        <p:spPr>
          <a:xfrm flipH="false" flipV="false" rot="0">
            <a:off x="6921503" y="825503"/>
            <a:ext cx="482603" cy="406403"/>
          </a:xfrm>
          <a:custGeom>
            <a:avLst/>
            <a:gdLst/>
            <a:ahLst/>
            <a:cxnLst/>
            <a:rect r="r" b="b" t="t" l="l"/>
            <a:pathLst>
              <a:path h="406403" w="482603">
                <a:moveTo>
                  <a:pt x="0" y="0"/>
                </a:moveTo>
                <a:lnTo>
                  <a:pt x="482603" y="0"/>
                </a:lnTo>
                <a:lnTo>
                  <a:pt x="482603" y="406403"/>
                </a:lnTo>
                <a:lnTo>
                  <a:pt x="0" y="406403"/>
                </a:lnTo>
                <a:lnTo>
                  <a:pt x="0" y="0"/>
                </a:lnTo>
                <a:close/>
              </a:path>
            </a:pathLst>
          </a:custGeom>
          <a:blipFill>
            <a:blip r:embed="rId16"/>
            <a:stretch>
              <a:fillRect l="0" t="0" r="0" b="0"/>
            </a:stretch>
          </a:blipFill>
        </p:spPr>
      </p:sp>
      <p:sp>
        <p:nvSpPr>
          <p:cNvPr name="TextBox 21" id="21"/>
          <p:cNvSpPr txBox="true"/>
          <p:nvPr/>
        </p:nvSpPr>
        <p:spPr>
          <a:xfrm rot="0">
            <a:off x="701392" y="781783"/>
            <a:ext cx="2024062" cy="795718"/>
          </a:xfrm>
          <a:prstGeom prst="rect">
            <a:avLst/>
          </a:prstGeom>
        </p:spPr>
        <p:txBody>
          <a:bodyPr anchor="t" rtlCol="false" tIns="0" lIns="0" bIns="0" rIns="0">
            <a:spAutoFit/>
          </a:bodyPr>
          <a:lstStyle/>
          <a:p>
            <a:pPr algn="l">
              <a:lnSpc>
                <a:spcPts val="6009"/>
              </a:lnSpc>
            </a:pPr>
            <a:r>
              <a:rPr lang="en-US" sz="4292">
                <a:solidFill>
                  <a:srgbClr val="000000"/>
                </a:solidFill>
                <a:latin typeface="Poppins Medium"/>
              </a:rPr>
              <a:t>Why </a:t>
            </a:r>
            <a:r>
              <a:rPr lang="en-US" sz="4292">
                <a:solidFill>
                  <a:srgbClr val="A11010"/>
                </a:solidFill>
                <a:latin typeface="Poppins Medium"/>
              </a:rPr>
              <a:t>Us</a:t>
            </a:r>
          </a:p>
        </p:txBody>
      </p:sp>
      <p:sp>
        <p:nvSpPr>
          <p:cNvPr name="TextBox 22" id="22"/>
          <p:cNvSpPr txBox="true"/>
          <p:nvPr/>
        </p:nvSpPr>
        <p:spPr>
          <a:xfrm rot="0">
            <a:off x="828399" y="1615011"/>
            <a:ext cx="6081627" cy="5487886"/>
          </a:xfrm>
          <a:prstGeom prst="rect">
            <a:avLst/>
          </a:prstGeom>
        </p:spPr>
        <p:txBody>
          <a:bodyPr anchor="t" rtlCol="false" tIns="0" lIns="0" bIns="0" rIns="0">
            <a:spAutoFit/>
          </a:bodyPr>
          <a:lstStyle/>
          <a:p>
            <a:pPr algn="just">
              <a:lnSpc>
                <a:spcPts val="1761"/>
              </a:lnSpc>
            </a:pPr>
            <a:r>
              <a:rPr lang="en-US" sz="1297" spc="19">
                <a:solidFill>
                  <a:srgbClr val="000000"/>
                </a:solidFill>
                <a:latin typeface="Poppins"/>
              </a:rPr>
              <a:t>We recognize that the priority of every stakeholder in our company is to ensure that we continue to serve our customers with superior quality security and guarding service. To this end, we commit ourselves to</a:t>
            </a:r>
          </a:p>
          <a:p>
            <a:pPr algn="just">
              <a:lnSpc>
                <a:spcPts val="1761"/>
              </a:lnSpc>
            </a:pPr>
            <a:r>
              <a:rPr lang="en-US" sz="1297">
                <a:solidFill>
                  <a:srgbClr val="000000"/>
                </a:solidFill>
                <a:latin typeface="Arimo"/>
              </a:rPr>
              <a:t> </a:t>
            </a:r>
          </a:p>
          <a:p>
            <a:pPr algn="l">
              <a:lnSpc>
                <a:spcPts val="1424"/>
              </a:lnSpc>
            </a:pPr>
            <a:r>
              <a:rPr lang="en-US" sz="1297">
                <a:solidFill>
                  <a:srgbClr val="000000"/>
                </a:solidFill>
                <a:latin typeface="Poppins"/>
              </a:rPr>
              <a:t>The establishment of an approach and or a suitable solution to</a:t>
            </a:r>
          </a:p>
          <a:p>
            <a:pPr algn="l">
              <a:lnSpc>
                <a:spcPts val="2023"/>
              </a:lnSpc>
            </a:pPr>
            <a:r>
              <a:rPr lang="en-US" sz="1297">
                <a:solidFill>
                  <a:srgbClr val="000000"/>
                </a:solidFill>
                <a:latin typeface="Poppins"/>
              </a:rPr>
              <a:t>satisfy the needs and expectations of our customers.</a:t>
            </a:r>
          </a:p>
          <a:p>
            <a:pPr algn="l">
              <a:lnSpc>
                <a:spcPts val="1673"/>
              </a:lnSpc>
            </a:pPr>
            <a:r>
              <a:rPr lang="en-US" sz="1297">
                <a:solidFill>
                  <a:srgbClr val="000000"/>
                </a:solidFill>
                <a:latin typeface="Arimo"/>
              </a:rPr>
              <a:t> </a:t>
            </a:r>
          </a:p>
          <a:p>
            <a:pPr algn="l">
              <a:lnSpc>
                <a:spcPts val="1673"/>
              </a:lnSpc>
            </a:pPr>
            <a:r>
              <a:rPr lang="en-US" sz="1297">
                <a:solidFill>
                  <a:srgbClr val="000000"/>
                </a:solidFill>
                <a:latin typeface="Poppins"/>
              </a:rPr>
              <a:t>Establishing, quantifying, and specifying the deliverables that will</a:t>
            </a:r>
          </a:p>
          <a:p>
            <a:pPr algn="l">
              <a:lnSpc>
                <a:spcPts val="1673"/>
              </a:lnSpc>
            </a:pPr>
            <a:r>
              <a:rPr lang="en-US" sz="1297">
                <a:solidFill>
                  <a:srgbClr val="000000"/>
                </a:solidFill>
                <a:latin typeface="Poppins"/>
              </a:rPr>
              <a:t>meet these needs.</a:t>
            </a:r>
          </a:p>
          <a:p>
            <a:pPr algn="l">
              <a:lnSpc>
                <a:spcPts val="1873"/>
              </a:lnSpc>
            </a:pPr>
            <a:r>
              <a:rPr lang="en-US" sz="1297">
                <a:solidFill>
                  <a:srgbClr val="000000"/>
                </a:solidFill>
                <a:latin typeface="Arimo"/>
              </a:rPr>
              <a:t> </a:t>
            </a:r>
          </a:p>
          <a:p>
            <a:pPr algn="l">
              <a:lnSpc>
                <a:spcPts val="1424"/>
              </a:lnSpc>
            </a:pPr>
            <a:r>
              <a:rPr lang="en-US" sz="1297">
                <a:solidFill>
                  <a:srgbClr val="000000"/>
                </a:solidFill>
                <a:latin typeface="Poppins"/>
              </a:rPr>
              <a:t>Selecting or contracting with the most suitably qualified and experienced</a:t>
            </a:r>
          </a:p>
          <a:p>
            <a:pPr algn="l">
              <a:lnSpc>
                <a:spcPts val="2023"/>
              </a:lnSpc>
            </a:pPr>
            <a:r>
              <a:rPr lang="en-US" sz="1297">
                <a:solidFill>
                  <a:srgbClr val="000000"/>
                </a:solidFill>
                <a:latin typeface="Poppins"/>
              </a:rPr>
              <a:t>service providers to successfully realize the deliverables.</a:t>
            </a:r>
          </a:p>
          <a:p>
            <a:pPr algn="l">
              <a:lnSpc>
                <a:spcPts val="1673"/>
              </a:lnSpc>
            </a:pPr>
            <a:r>
              <a:rPr lang="en-US" sz="1297">
                <a:solidFill>
                  <a:srgbClr val="000000"/>
                </a:solidFill>
                <a:latin typeface="Arimo"/>
              </a:rPr>
              <a:t> </a:t>
            </a:r>
          </a:p>
          <a:p>
            <a:pPr algn="l">
              <a:lnSpc>
                <a:spcPts val="1673"/>
              </a:lnSpc>
            </a:pPr>
            <a:r>
              <a:rPr lang="en-US" sz="1297" spc="24">
                <a:solidFill>
                  <a:srgbClr val="000000"/>
                </a:solidFill>
                <a:latin typeface="Poppins"/>
              </a:rPr>
              <a:t>Selecting and using the most appropriate equipment, systems, and methods for the successful deliverables per intervention.</a:t>
            </a:r>
          </a:p>
          <a:p>
            <a:pPr algn="l">
              <a:lnSpc>
                <a:spcPts val="1873"/>
              </a:lnSpc>
            </a:pPr>
            <a:r>
              <a:rPr lang="en-US" sz="1297">
                <a:solidFill>
                  <a:srgbClr val="000000"/>
                </a:solidFill>
                <a:latin typeface="Arimo"/>
              </a:rPr>
              <a:t> </a:t>
            </a:r>
          </a:p>
          <a:p>
            <a:pPr algn="l">
              <a:lnSpc>
                <a:spcPts val="1424"/>
              </a:lnSpc>
            </a:pPr>
            <a:r>
              <a:rPr lang="en-US" sz="1297" spc="42">
                <a:solidFill>
                  <a:srgbClr val="000000"/>
                </a:solidFill>
                <a:latin typeface="Poppins"/>
              </a:rPr>
              <a:t>Progressively work with the Customer and Stakeholders to ensure the</a:t>
            </a:r>
          </a:p>
          <a:p>
            <a:pPr algn="l">
              <a:lnSpc>
                <a:spcPts val="2023"/>
              </a:lnSpc>
            </a:pPr>
            <a:r>
              <a:rPr lang="en-US" sz="1297" spc="9">
                <a:solidFill>
                  <a:srgbClr val="000000"/>
                </a:solidFill>
                <a:latin typeface="Poppins"/>
              </a:rPr>
              <a:t>realization of the milestones established per contract, up to and</a:t>
            </a:r>
          </a:p>
          <a:p>
            <a:pPr algn="l">
              <a:lnSpc>
                <a:spcPts val="1424"/>
              </a:lnSpc>
            </a:pPr>
            <a:r>
              <a:rPr lang="en-US" sz="1297">
                <a:solidFill>
                  <a:srgbClr val="000000"/>
                </a:solidFill>
                <a:latin typeface="Poppins"/>
              </a:rPr>
              <a:t>including the conclusion of the contract.</a:t>
            </a:r>
          </a:p>
          <a:p>
            <a:pPr algn="l">
              <a:lnSpc>
                <a:spcPts val="2172"/>
              </a:lnSpc>
            </a:pPr>
            <a:r>
              <a:rPr lang="en-US" sz="1297">
                <a:solidFill>
                  <a:srgbClr val="000000"/>
                </a:solidFill>
                <a:latin typeface="Arimo"/>
              </a:rPr>
              <a:t> </a:t>
            </a:r>
          </a:p>
          <a:p>
            <a:pPr algn="l">
              <a:lnSpc>
                <a:spcPts val="1124"/>
              </a:lnSpc>
            </a:pPr>
            <a:r>
              <a:rPr lang="en-US" sz="1297">
                <a:solidFill>
                  <a:srgbClr val="000000"/>
                </a:solidFill>
                <a:latin typeface="Poppins"/>
              </a:rPr>
              <a:t>Progressively measure the success factors of each order and take</a:t>
            </a:r>
          </a:p>
          <a:p>
            <a:pPr algn="l">
              <a:lnSpc>
                <a:spcPts val="2323"/>
              </a:lnSpc>
            </a:pPr>
            <a:r>
              <a:rPr lang="en-US" sz="1297">
                <a:solidFill>
                  <a:srgbClr val="000000"/>
                </a:solidFill>
                <a:latin typeface="Poppins"/>
              </a:rPr>
              <a:t>corrective action where necessary</a:t>
            </a:r>
          </a:p>
          <a:p>
            <a:pPr algn="l">
              <a:lnSpc>
                <a:spcPts val="1273"/>
              </a:lnSpc>
            </a:pPr>
            <a:r>
              <a:rPr lang="en-US" sz="1297">
                <a:solidFill>
                  <a:srgbClr val="000000"/>
                </a:solidFill>
                <a:latin typeface="Arimo"/>
              </a:rPr>
              <a:t> </a:t>
            </a:r>
          </a:p>
          <a:p>
            <a:pPr algn="l">
              <a:lnSpc>
                <a:spcPts val="2023"/>
              </a:lnSpc>
            </a:pPr>
            <a:r>
              <a:rPr lang="en-US" sz="1297">
                <a:solidFill>
                  <a:srgbClr val="000000"/>
                </a:solidFill>
                <a:latin typeface="Poppins"/>
              </a:rPr>
              <a:t>Communicate to all staff via regular meetings, inductions, and</a:t>
            </a:r>
          </a:p>
          <a:p>
            <a:pPr algn="l">
              <a:lnSpc>
                <a:spcPts val="1424"/>
              </a:lnSpc>
            </a:pPr>
            <a:r>
              <a:rPr lang="en-US" sz="1297">
                <a:solidFill>
                  <a:srgbClr val="000000"/>
                </a:solidFill>
                <a:latin typeface="Poppins"/>
              </a:rPr>
              <a:t>Management Reviews of the objectives and targets of the Q.M.S.</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63503" y="-63503"/>
            <a:ext cx="7683503" cy="10814590"/>
            <a:chOff x="0" y="0"/>
            <a:chExt cx="7683500" cy="10814596"/>
          </a:xfrm>
        </p:grpSpPr>
        <p:sp>
          <p:nvSpPr>
            <p:cNvPr name="Freeform 3" id="3"/>
            <p:cNvSpPr/>
            <p:nvPr/>
          </p:nvSpPr>
          <p:spPr>
            <a:xfrm flipH="false" flipV="false" rot="0">
              <a:off x="63500" y="63500"/>
              <a:ext cx="7555992" cy="10687558"/>
            </a:xfrm>
            <a:custGeom>
              <a:avLst/>
              <a:gdLst/>
              <a:ahLst/>
              <a:cxnLst/>
              <a:rect r="r" b="b" t="t" l="l"/>
              <a:pathLst>
                <a:path h="10687558" w="7555992">
                  <a:moveTo>
                    <a:pt x="0" y="0"/>
                  </a:moveTo>
                  <a:lnTo>
                    <a:pt x="0" y="10687558"/>
                  </a:lnTo>
                  <a:lnTo>
                    <a:pt x="7555992" y="10687558"/>
                  </a:lnTo>
                  <a:lnTo>
                    <a:pt x="7555992" y="0"/>
                  </a:lnTo>
                  <a:close/>
                </a:path>
              </a:pathLst>
            </a:custGeom>
            <a:solidFill>
              <a:srgbClr val="FFFFFF"/>
            </a:solidFill>
          </p:spPr>
        </p:sp>
        <p:sp>
          <p:nvSpPr>
            <p:cNvPr name="Freeform 4" id="4"/>
            <p:cNvSpPr/>
            <p:nvPr/>
          </p:nvSpPr>
          <p:spPr>
            <a:xfrm flipH="false" flipV="false" rot="0">
              <a:off x="63500" y="63500"/>
              <a:ext cx="7555992" cy="10687558"/>
            </a:xfrm>
            <a:custGeom>
              <a:avLst/>
              <a:gdLst/>
              <a:ahLst/>
              <a:cxnLst/>
              <a:rect r="r" b="b" t="t" l="l"/>
              <a:pathLst>
                <a:path h="10687558" w="7555992">
                  <a:moveTo>
                    <a:pt x="0" y="0"/>
                  </a:moveTo>
                  <a:lnTo>
                    <a:pt x="0" y="10687558"/>
                  </a:lnTo>
                  <a:lnTo>
                    <a:pt x="7555992" y="10687558"/>
                  </a:lnTo>
                  <a:lnTo>
                    <a:pt x="7555992" y="0"/>
                  </a:lnTo>
                  <a:close/>
                </a:path>
              </a:pathLst>
            </a:custGeom>
            <a:solidFill>
              <a:srgbClr val="FFFFFF"/>
            </a:solidFill>
          </p:spPr>
        </p:sp>
      </p:grpSp>
      <p:sp>
        <p:nvSpPr>
          <p:cNvPr name="Freeform 5" id="5"/>
          <p:cNvSpPr/>
          <p:nvPr/>
        </p:nvSpPr>
        <p:spPr>
          <a:xfrm flipH="false" flipV="false" rot="0">
            <a:off x="12697" y="0"/>
            <a:ext cx="7543800" cy="10680697"/>
          </a:xfrm>
          <a:custGeom>
            <a:avLst/>
            <a:gdLst/>
            <a:ahLst/>
            <a:cxnLst/>
            <a:rect r="r" b="b" t="t" l="l"/>
            <a:pathLst>
              <a:path h="10680697" w="7543800">
                <a:moveTo>
                  <a:pt x="0" y="0"/>
                </a:moveTo>
                <a:lnTo>
                  <a:pt x="7543800" y="0"/>
                </a:lnTo>
                <a:lnTo>
                  <a:pt x="7543800" y="10680697"/>
                </a:lnTo>
                <a:lnTo>
                  <a:pt x="0" y="10680697"/>
                </a:lnTo>
                <a:lnTo>
                  <a:pt x="0" y="0"/>
                </a:lnTo>
                <a:close/>
              </a:path>
            </a:pathLst>
          </a:custGeom>
          <a:blipFill>
            <a:blip r:embed="rId2"/>
            <a:stretch>
              <a:fillRect l="0" t="0" r="0" b="0"/>
            </a:stretch>
          </a:blipFill>
        </p:spPr>
      </p:sp>
      <p:sp>
        <p:nvSpPr>
          <p:cNvPr name="Freeform 6" id="6"/>
          <p:cNvSpPr/>
          <p:nvPr/>
        </p:nvSpPr>
        <p:spPr>
          <a:xfrm flipH="false" flipV="false" rot="0">
            <a:off x="12697" y="0"/>
            <a:ext cx="7543800" cy="10693403"/>
          </a:xfrm>
          <a:custGeom>
            <a:avLst/>
            <a:gdLst/>
            <a:ahLst/>
            <a:cxnLst/>
            <a:rect r="r" b="b" t="t" l="l"/>
            <a:pathLst>
              <a:path h="10693403" w="7543800">
                <a:moveTo>
                  <a:pt x="0" y="0"/>
                </a:moveTo>
                <a:lnTo>
                  <a:pt x="7543800" y="0"/>
                </a:lnTo>
                <a:lnTo>
                  <a:pt x="7543800" y="10693403"/>
                </a:lnTo>
                <a:lnTo>
                  <a:pt x="0" y="10693403"/>
                </a:lnTo>
                <a:lnTo>
                  <a:pt x="0" y="0"/>
                </a:lnTo>
                <a:close/>
              </a:path>
            </a:pathLst>
          </a:custGeom>
          <a:blipFill>
            <a:blip r:embed="rId3"/>
            <a:stretch>
              <a:fillRect l="0" t="0" r="0" b="0"/>
            </a:stretch>
          </a:blipFill>
        </p:spPr>
      </p:sp>
      <p:sp>
        <p:nvSpPr>
          <p:cNvPr name="Freeform 7" id="7"/>
          <p:cNvSpPr/>
          <p:nvPr/>
        </p:nvSpPr>
        <p:spPr>
          <a:xfrm flipH="false" flipV="false" rot="0">
            <a:off x="0" y="0"/>
            <a:ext cx="5676900" cy="4813297"/>
          </a:xfrm>
          <a:custGeom>
            <a:avLst/>
            <a:gdLst/>
            <a:ahLst/>
            <a:cxnLst/>
            <a:rect r="r" b="b" t="t" l="l"/>
            <a:pathLst>
              <a:path h="4813297" w="5676900">
                <a:moveTo>
                  <a:pt x="0" y="0"/>
                </a:moveTo>
                <a:lnTo>
                  <a:pt x="5676900" y="0"/>
                </a:lnTo>
                <a:lnTo>
                  <a:pt x="5676900" y="4813297"/>
                </a:lnTo>
                <a:lnTo>
                  <a:pt x="0" y="4813297"/>
                </a:lnTo>
                <a:lnTo>
                  <a:pt x="0" y="0"/>
                </a:lnTo>
                <a:close/>
              </a:path>
            </a:pathLst>
          </a:custGeom>
          <a:blipFill>
            <a:blip r:embed="rId4"/>
            <a:stretch>
              <a:fillRect l="0" t="0" r="0" b="0"/>
            </a:stretch>
          </a:blipFill>
        </p:spPr>
      </p:sp>
      <p:sp>
        <p:nvSpPr>
          <p:cNvPr name="Freeform 8" id="8"/>
          <p:cNvSpPr/>
          <p:nvPr/>
        </p:nvSpPr>
        <p:spPr>
          <a:xfrm flipH="false" flipV="false" rot="0">
            <a:off x="12697" y="7099297"/>
            <a:ext cx="2705100" cy="3581400"/>
          </a:xfrm>
          <a:custGeom>
            <a:avLst/>
            <a:gdLst/>
            <a:ahLst/>
            <a:cxnLst/>
            <a:rect r="r" b="b" t="t" l="l"/>
            <a:pathLst>
              <a:path h="3581400" w="2705100">
                <a:moveTo>
                  <a:pt x="0" y="0"/>
                </a:moveTo>
                <a:lnTo>
                  <a:pt x="2705100" y="0"/>
                </a:lnTo>
                <a:lnTo>
                  <a:pt x="2705100" y="3581400"/>
                </a:lnTo>
                <a:lnTo>
                  <a:pt x="0" y="3581400"/>
                </a:lnTo>
                <a:lnTo>
                  <a:pt x="0" y="0"/>
                </a:lnTo>
                <a:close/>
              </a:path>
            </a:pathLst>
          </a:custGeom>
          <a:blipFill>
            <a:blip r:embed="rId5"/>
            <a:stretch>
              <a:fillRect l="0" t="0" r="0" b="0"/>
            </a:stretch>
          </a:blipFill>
        </p:spPr>
      </p:sp>
      <p:sp>
        <p:nvSpPr>
          <p:cNvPr name="Freeform 9" id="9"/>
          <p:cNvSpPr/>
          <p:nvPr/>
        </p:nvSpPr>
        <p:spPr>
          <a:xfrm flipH="false" flipV="false" rot="0">
            <a:off x="3048000" y="0"/>
            <a:ext cx="4508497" cy="4457700"/>
          </a:xfrm>
          <a:custGeom>
            <a:avLst/>
            <a:gdLst/>
            <a:ahLst/>
            <a:cxnLst/>
            <a:rect r="r" b="b" t="t" l="l"/>
            <a:pathLst>
              <a:path h="4457700" w="4508497">
                <a:moveTo>
                  <a:pt x="0" y="0"/>
                </a:moveTo>
                <a:lnTo>
                  <a:pt x="4508497" y="0"/>
                </a:lnTo>
                <a:lnTo>
                  <a:pt x="4508497" y="4457700"/>
                </a:lnTo>
                <a:lnTo>
                  <a:pt x="0" y="4457700"/>
                </a:lnTo>
                <a:lnTo>
                  <a:pt x="0" y="0"/>
                </a:lnTo>
                <a:close/>
              </a:path>
            </a:pathLst>
          </a:custGeom>
          <a:blipFill>
            <a:blip r:embed="rId6"/>
            <a:stretch>
              <a:fillRect l="0" t="0" r="0" b="0"/>
            </a:stretch>
          </a:blipFill>
        </p:spPr>
      </p:sp>
      <p:grpSp>
        <p:nvGrpSpPr>
          <p:cNvPr name="Group 10" id="10"/>
          <p:cNvGrpSpPr>
            <a:grpSpLocks noChangeAspect="true"/>
          </p:cNvGrpSpPr>
          <p:nvPr/>
        </p:nvGrpSpPr>
        <p:grpSpPr>
          <a:xfrm rot="0">
            <a:off x="3365592" y="0"/>
            <a:ext cx="4184056" cy="4080034"/>
            <a:chOff x="0" y="0"/>
            <a:chExt cx="5578742" cy="5440045"/>
          </a:xfrm>
        </p:grpSpPr>
        <p:sp>
          <p:nvSpPr>
            <p:cNvPr name="Freeform 11" id="11"/>
            <p:cNvSpPr/>
            <p:nvPr/>
          </p:nvSpPr>
          <p:spPr>
            <a:xfrm flipH="false" flipV="false" rot="0">
              <a:off x="0" y="0"/>
              <a:ext cx="5578729" cy="5440045"/>
            </a:xfrm>
            <a:custGeom>
              <a:avLst/>
              <a:gdLst/>
              <a:ahLst/>
              <a:cxnLst/>
              <a:rect r="r" b="b" t="t" l="l"/>
              <a:pathLst>
                <a:path h="5440045" w="5578729">
                  <a:moveTo>
                    <a:pt x="774446" y="0"/>
                  </a:moveTo>
                  <a:cubicBezTo>
                    <a:pt x="291084" y="575564"/>
                    <a:pt x="0" y="1318006"/>
                    <a:pt x="0" y="2128393"/>
                  </a:cubicBezTo>
                  <a:cubicBezTo>
                    <a:pt x="0" y="3957320"/>
                    <a:pt x="1482725" y="5440045"/>
                    <a:pt x="3311652" y="5440045"/>
                  </a:cubicBezTo>
                  <a:cubicBezTo>
                    <a:pt x="4188714" y="5440045"/>
                    <a:pt x="4986147" y="5099050"/>
                    <a:pt x="5578729" y="4542536"/>
                  </a:cubicBezTo>
                  <a:lnTo>
                    <a:pt x="5578729" y="0"/>
                  </a:lnTo>
                  <a:close/>
                </a:path>
              </a:pathLst>
            </a:custGeom>
            <a:blipFill>
              <a:blip r:embed="rId7"/>
              <a:stretch>
                <a:fillRect l="-46171" t="-21752" r="-64911" b="-8"/>
              </a:stretch>
            </a:blipFill>
          </p:spPr>
        </p:sp>
      </p:grpSp>
      <p:sp>
        <p:nvSpPr>
          <p:cNvPr name="Freeform 12" id="12"/>
          <p:cNvSpPr/>
          <p:nvPr/>
        </p:nvSpPr>
        <p:spPr>
          <a:xfrm flipH="false" flipV="false" rot="0">
            <a:off x="888997" y="9817103"/>
            <a:ext cx="1447800" cy="863603"/>
          </a:xfrm>
          <a:custGeom>
            <a:avLst/>
            <a:gdLst/>
            <a:ahLst/>
            <a:cxnLst/>
            <a:rect r="r" b="b" t="t" l="l"/>
            <a:pathLst>
              <a:path h="863603" w="1447800">
                <a:moveTo>
                  <a:pt x="0" y="0"/>
                </a:moveTo>
                <a:lnTo>
                  <a:pt x="1447800" y="0"/>
                </a:lnTo>
                <a:lnTo>
                  <a:pt x="1447800" y="863603"/>
                </a:lnTo>
                <a:lnTo>
                  <a:pt x="0" y="863603"/>
                </a:lnTo>
                <a:lnTo>
                  <a:pt x="0" y="0"/>
                </a:lnTo>
                <a:close/>
              </a:path>
            </a:pathLst>
          </a:custGeom>
          <a:blipFill>
            <a:blip r:embed="rId8"/>
            <a:stretch>
              <a:fillRect l="0" t="0" r="0" b="0"/>
            </a:stretch>
          </a:blipFill>
        </p:spPr>
      </p:sp>
      <p:sp>
        <p:nvSpPr>
          <p:cNvPr name="Freeform 13" id="13"/>
          <p:cNvSpPr/>
          <p:nvPr/>
        </p:nvSpPr>
        <p:spPr>
          <a:xfrm flipH="false" flipV="false" rot="0">
            <a:off x="3632197" y="0"/>
            <a:ext cx="3924300" cy="3810000"/>
          </a:xfrm>
          <a:custGeom>
            <a:avLst/>
            <a:gdLst/>
            <a:ahLst/>
            <a:cxnLst/>
            <a:rect r="r" b="b" t="t" l="l"/>
            <a:pathLst>
              <a:path h="3810000" w="3924300">
                <a:moveTo>
                  <a:pt x="0" y="0"/>
                </a:moveTo>
                <a:lnTo>
                  <a:pt x="3924300" y="0"/>
                </a:lnTo>
                <a:lnTo>
                  <a:pt x="3924300" y="3810000"/>
                </a:lnTo>
                <a:lnTo>
                  <a:pt x="0" y="3810000"/>
                </a:lnTo>
                <a:lnTo>
                  <a:pt x="0" y="0"/>
                </a:lnTo>
                <a:close/>
              </a:path>
            </a:pathLst>
          </a:custGeom>
          <a:blipFill>
            <a:blip r:embed="rId9"/>
            <a:stretch>
              <a:fillRect l="0" t="0" r="0" b="0"/>
            </a:stretch>
          </a:blipFill>
        </p:spPr>
      </p:sp>
      <p:sp>
        <p:nvSpPr>
          <p:cNvPr name="Freeform 14" id="14"/>
          <p:cNvSpPr/>
          <p:nvPr/>
        </p:nvSpPr>
        <p:spPr>
          <a:xfrm flipH="false" flipV="false" rot="0">
            <a:off x="4978403" y="8686800"/>
            <a:ext cx="2578103" cy="1993897"/>
          </a:xfrm>
          <a:custGeom>
            <a:avLst/>
            <a:gdLst/>
            <a:ahLst/>
            <a:cxnLst/>
            <a:rect r="r" b="b" t="t" l="l"/>
            <a:pathLst>
              <a:path h="1993897" w="2578103">
                <a:moveTo>
                  <a:pt x="0" y="0"/>
                </a:moveTo>
                <a:lnTo>
                  <a:pt x="2578103" y="0"/>
                </a:lnTo>
                <a:lnTo>
                  <a:pt x="2578103" y="1993897"/>
                </a:lnTo>
                <a:lnTo>
                  <a:pt x="0" y="1993897"/>
                </a:lnTo>
                <a:lnTo>
                  <a:pt x="0" y="0"/>
                </a:lnTo>
                <a:close/>
              </a:path>
            </a:pathLst>
          </a:custGeom>
          <a:blipFill>
            <a:blip r:embed="rId10"/>
            <a:stretch>
              <a:fillRect l="0" t="0" r="0" b="0"/>
            </a:stretch>
          </a:blipFill>
        </p:spPr>
      </p:sp>
      <p:sp>
        <p:nvSpPr>
          <p:cNvPr name="Freeform 15" id="15"/>
          <p:cNvSpPr/>
          <p:nvPr/>
        </p:nvSpPr>
        <p:spPr>
          <a:xfrm flipH="false" flipV="false" rot="0">
            <a:off x="6299197" y="9677400"/>
            <a:ext cx="1257300" cy="1003297"/>
          </a:xfrm>
          <a:custGeom>
            <a:avLst/>
            <a:gdLst/>
            <a:ahLst/>
            <a:cxnLst/>
            <a:rect r="r" b="b" t="t" l="l"/>
            <a:pathLst>
              <a:path h="1003297" w="1257300">
                <a:moveTo>
                  <a:pt x="0" y="0"/>
                </a:moveTo>
                <a:lnTo>
                  <a:pt x="1257300" y="0"/>
                </a:lnTo>
                <a:lnTo>
                  <a:pt x="1257300" y="1003297"/>
                </a:lnTo>
                <a:lnTo>
                  <a:pt x="0" y="1003297"/>
                </a:lnTo>
                <a:lnTo>
                  <a:pt x="0" y="0"/>
                </a:lnTo>
                <a:close/>
              </a:path>
            </a:pathLst>
          </a:custGeom>
          <a:blipFill>
            <a:blip r:embed="rId11"/>
            <a:stretch>
              <a:fillRect l="0" t="0" r="0" b="0"/>
            </a:stretch>
          </a:blipFill>
        </p:spPr>
      </p:sp>
      <p:sp>
        <p:nvSpPr>
          <p:cNvPr name="TextBox 16" id="16"/>
          <p:cNvSpPr txBox="true"/>
          <p:nvPr/>
        </p:nvSpPr>
        <p:spPr>
          <a:xfrm rot="0">
            <a:off x="738930" y="1899466"/>
            <a:ext cx="1973066" cy="1893732"/>
          </a:xfrm>
          <a:prstGeom prst="rect">
            <a:avLst/>
          </a:prstGeom>
        </p:spPr>
        <p:txBody>
          <a:bodyPr anchor="t" rtlCol="false" tIns="0" lIns="0" bIns="0" rIns="0">
            <a:spAutoFit/>
          </a:bodyPr>
          <a:lstStyle/>
          <a:p>
            <a:pPr algn="l">
              <a:lnSpc>
                <a:spcPts val="7718"/>
              </a:lnSpc>
            </a:pPr>
            <a:r>
              <a:rPr lang="en-US" sz="3294">
                <a:solidFill>
                  <a:srgbClr val="000000"/>
                </a:solidFill>
                <a:latin typeface="Poppins Medium"/>
              </a:rPr>
              <a:t>Vision </a:t>
            </a:r>
          </a:p>
          <a:p>
            <a:pPr algn="l">
              <a:lnSpc>
                <a:spcPts val="7718"/>
              </a:lnSpc>
            </a:pPr>
            <a:r>
              <a:rPr lang="en-US" sz="3294">
                <a:solidFill>
                  <a:srgbClr val="000000"/>
                </a:solidFill>
                <a:latin typeface="Poppins Medium"/>
              </a:rPr>
              <a:t>&amp; Values </a:t>
            </a:r>
          </a:p>
        </p:txBody>
      </p:sp>
      <p:sp>
        <p:nvSpPr>
          <p:cNvPr name="TextBox 17" id="17"/>
          <p:cNvSpPr txBox="true"/>
          <p:nvPr/>
        </p:nvSpPr>
        <p:spPr>
          <a:xfrm rot="0">
            <a:off x="754723" y="2695718"/>
            <a:ext cx="2286848" cy="836886"/>
          </a:xfrm>
          <a:prstGeom prst="rect">
            <a:avLst/>
          </a:prstGeom>
        </p:spPr>
        <p:txBody>
          <a:bodyPr anchor="t" rtlCol="false" tIns="0" lIns="0" bIns="0" rIns="0">
            <a:spAutoFit/>
          </a:bodyPr>
          <a:lstStyle/>
          <a:p>
            <a:pPr algn="l">
              <a:lnSpc>
                <a:spcPts val="6288"/>
              </a:lnSpc>
            </a:pPr>
            <a:r>
              <a:rPr lang="en-US" sz="4491">
                <a:solidFill>
                  <a:srgbClr val="A11010"/>
                </a:solidFill>
                <a:latin typeface="Poppins Ultra-Bold"/>
              </a:rPr>
              <a:t>Mission</a:t>
            </a:r>
          </a:p>
        </p:txBody>
      </p:sp>
      <p:sp>
        <p:nvSpPr>
          <p:cNvPr name="TextBox 18" id="18"/>
          <p:cNvSpPr txBox="true"/>
          <p:nvPr/>
        </p:nvSpPr>
        <p:spPr>
          <a:xfrm rot="0">
            <a:off x="738930" y="3741153"/>
            <a:ext cx="933412" cy="435464"/>
          </a:xfrm>
          <a:prstGeom prst="rect">
            <a:avLst/>
          </a:prstGeom>
        </p:spPr>
        <p:txBody>
          <a:bodyPr anchor="t" rtlCol="false" tIns="0" lIns="0" bIns="0" rIns="0">
            <a:spAutoFit/>
          </a:bodyPr>
          <a:lstStyle/>
          <a:p>
            <a:pPr algn="l">
              <a:lnSpc>
                <a:spcPts val="3493"/>
              </a:lnSpc>
            </a:pPr>
            <a:r>
              <a:rPr lang="en-US" sz="2495">
                <a:solidFill>
                  <a:srgbClr val="A11010"/>
                </a:solidFill>
                <a:latin typeface="Public Sans Bold"/>
              </a:rPr>
              <a:t>Vision</a:t>
            </a:r>
          </a:p>
        </p:txBody>
      </p:sp>
      <p:sp>
        <p:nvSpPr>
          <p:cNvPr name="TextBox 19" id="19"/>
          <p:cNvSpPr txBox="true"/>
          <p:nvPr/>
        </p:nvSpPr>
        <p:spPr>
          <a:xfrm rot="0">
            <a:off x="738930" y="6894824"/>
            <a:ext cx="1039406" cy="435464"/>
          </a:xfrm>
          <a:prstGeom prst="rect">
            <a:avLst/>
          </a:prstGeom>
        </p:spPr>
        <p:txBody>
          <a:bodyPr anchor="t" rtlCol="false" tIns="0" lIns="0" bIns="0" rIns="0">
            <a:spAutoFit/>
          </a:bodyPr>
          <a:lstStyle/>
          <a:p>
            <a:pPr algn="l">
              <a:lnSpc>
                <a:spcPts val="3493"/>
              </a:lnSpc>
            </a:pPr>
            <a:r>
              <a:rPr lang="en-US" sz="2495">
                <a:solidFill>
                  <a:srgbClr val="A11010"/>
                </a:solidFill>
                <a:latin typeface="Public Sans Bold"/>
              </a:rPr>
              <a:t>Values</a:t>
            </a:r>
          </a:p>
        </p:txBody>
      </p:sp>
      <p:sp>
        <p:nvSpPr>
          <p:cNvPr name="TextBox 20" id="20"/>
          <p:cNvSpPr txBox="true"/>
          <p:nvPr/>
        </p:nvSpPr>
        <p:spPr>
          <a:xfrm rot="0">
            <a:off x="738930" y="4995739"/>
            <a:ext cx="1168222" cy="435464"/>
          </a:xfrm>
          <a:prstGeom prst="rect">
            <a:avLst/>
          </a:prstGeom>
        </p:spPr>
        <p:txBody>
          <a:bodyPr anchor="t" rtlCol="false" tIns="0" lIns="0" bIns="0" rIns="0">
            <a:spAutoFit/>
          </a:bodyPr>
          <a:lstStyle/>
          <a:p>
            <a:pPr algn="l">
              <a:lnSpc>
                <a:spcPts val="3493"/>
              </a:lnSpc>
            </a:pPr>
            <a:r>
              <a:rPr lang="en-US" sz="2495">
                <a:solidFill>
                  <a:srgbClr val="A11010"/>
                </a:solidFill>
                <a:latin typeface="Public Sans Bold"/>
              </a:rPr>
              <a:t>Mission</a:t>
            </a:r>
          </a:p>
        </p:txBody>
      </p:sp>
      <p:sp>
        <p:nvSpPr>
          <p:cNvPr name="TextBox 21" id="21"/>
          <p:cNvSpPr txBox="true"/>
          <p:nvPr/>
        </p:nvSpPr>
        <p:spPr>
          <a:xfrm rot="0">
            <a:off x="754723" y="7386199"/>
            <a:ext cx="6032030" cy="1110063"/>
          </a:xfrm>
          <a:prstGeom prst="rect">
            <a:avLst/>
          </a:prstGeom>
        </p:spPr>
        <p:txBody>
          <a:bodyPr anchor="t" rtlCol="false" tIns="0" lIns="0" bIns="0" rIns="0">
            <a:spAutoFit/>
          </a:bodyPr>
          <a:lstStyle/>
          <a:p>
            <a:pPr algn="just">
              <a:lnSpc>
                <a:spcPts val="1723"/>
              </a:lnSpc>
            </a:pPr>
            <a:r>
              <a:rPr lang="en-US" sz="1297" spc="16">
                <a:solidFill>
                  <a:srgbClr val="000000"/>
                </a:solidFill>
                <a:latin typeface="Poppins"/>
              </a:rPr>
              <a:t>As a company, we value honesty, integrity, professionalism, and mutual respect for our staff and clients. We hold ourselves accountable to our clients, staff, and partners by honoring our commitments, providing results and continually striving to provide the highest quality security &amp; cleaning service.</a:t>
            </a:r>
          </a:p>
        </p:txBody>
      </p:sp>
      <p:sp>
        <p:nvSpPr>
          <p:cNvPr name="TextBox 22" id="22"/>
          <p:cNvSpPr txBox="true"/>
          <p:nvPr/>
        </p:nvSpPr>
        <p:spPr>
          <a:xfrm rot="0">
            <a:off x="754723" y="5525091"/>
            <a:ext cx="6029592" cy="1328957"/>
          </a:xfrm>
          <a:prstGeom prst="rect">
            <a:avLst/>
          </a:prstGeom>
        </p:spPr>
        <p:txBody>
          <a:bodyPr anchor="t" rtlCol="false" tIns="0" lIns="0" bIns="0" rIns="0">
            <a:spAutoFit/>
          </a:bodyPr>
          <a:lstStyle/>
          <a:p>
            <a:pPr algn="just">
              <a:lnSpc>
                <a:spcPts val="1723"/>
              </a:lnSpc>
            </a:pPr>
            <a:r>
              <a:rPr lang="en-US" sz="1297" spc="28">
                <a:solidFill>
                  <a:srgbClr val="000000"/>
                </a:solidFill>
                <a:latin typeface="Poppins"/>
              </a:rPr>
              <a:t>We aim to meet the evolving security needs of our clients by providing personalized, hands-on, and high-quality security solutions and cleaning services that positively impact the client’s business performance and growth The safety &amp; security of the client's staff, premises, and assets, as well as the general public, is our highest priority.</a:t>
            </a:r>
          </a:p>
        </p:txBody>
      </p:sp>
      <p:sp>
        <p:nvSpPr>
          <p:cNvPr name="TextBox 23" id="23"/>
          <p:cNvSpPr txBox="true"/>
          <p:nvPr/>
        </p:nvSpPr>
        <p:spPr>
          <a:xfrm rot="0">
            <a:off x="754723" y="4230033"/>
            <a:ext cx="6034107" cy="672284"/>
          </a:xfrm>
          <a:prstGeom prst="rect">
            <a:avLst/>
          </a:prstGeom>
        </p:spPr>
        <p:txBody>
          <a:bodyPr anchor="t" rtlCol="false" tIns="0" lIns="0" bIns="0" rIns="0">
            <a:spAutoFit/>
          </a:bodyPr>
          <a:lstStyle/>
          <a:p>
            <a:pPr algn="just">
              <a:lnSpc>
                <a:spcPts val="1723"/>
              </a:lnSpc>
            </a:pPr>
            <a:r>
              <a:rPr lang="en-US" sz="1297">
                <a:solidFill>
                  <a:srgbClr val="000000"/>
                </a:solidFill>
                <a:latin typeface="Poppins"/>
              </a:rPr>
              <a:t>To provide superior security solutions and cleaning services, Honesty, and transparency towards our clients, employees, suppliers, and partners. Integrity to honor our commitments.</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0" y="0"/>
            <a:ext cx="7556497" cy="10687593"/>
            <a:chOff x="0" y="0"/>
            <a:chExt cx="7556500" cy="10687596"/>
          </a:xfrm>
        </p:grpSpPr>
        <p:sp>
          <p:nvSpPr>
            <p:cNvPr name="Freeform 3" id="3"/>
            <p:cNvSpPr/>
            <p:nvPr/>
          </p:nvSpPr>
          <p:spPr>
            <a:xfrm flipH="false" flipV="false" rot="0">
              <a:off x="0" y="0"/>
              <a:ext cx="7555992" cy="10687558"/>
            </a:xfrm>
            <a:custGeom>
              <a:avLst/>
              <a:gdLst/>
              <a:ahLst/>
              <a:cxnLst/>
              <a:rect r="r" b="b" t="t" l="l"/>
              <a:pathLst>
                <a:path h="10687558" w="7555992">
                  <a:moveTo>
                    <a:pt x="0" y="0"/>
                  </a:moveTo>
                  <a:lnTo>
                    <a:pt x="0" y="10687558"/>
                  </a:lnTo>
                  <a:lnTo>
                    <a:pt x="7555992" y="10687558"/>
                  </a:lnTo>
                  <a:lnTo>
                    <a:pt x="7555992" y="0"/>
                  </a:lnTo>
                  <a:close/>
                </a:path>
              </a:pathLst>
            </a:custGeom>
            <a:solidFill>
              <a:srgbClr val="FFFFFF"/>
            </a:solidFill>
          </p:spPr>
        </p:sp>
      </p:grpSp>
      <p:sp>
        <p:nvSpPr>
          <p:cNvPr name="Freeform 4" id="4"/>
          <p:cNvSpPr/>
          <p:nvPr/>
        </p:nvSpPr>
        <p:spPr>
          <a:xfrm flipH="false" flipV="false" rot="0">
            <a:off x="12697" y="0"/>
            <a:ext cx="7543800" cy="10680697"/>
          </a:xfrm>
          <a:custGeom>
            <a:avLst/>
            <a:gdLst/>
            <a:ahLst/>
            <a:cxnLst/>
            <a:rect r="r" b="b" t="t" l="l"/>
            <a:pathLst>
              <a:path h="10680697" w="7543800">
                <a:moveTo>
                  <a:pt x="0" y="0"/>
                </a:moveTo>
                <a:lnTo>
                  <a:pt x="7543800" y="0"/>
                </a:lnTo>
                <a:lnTo>
                  <a:pt x="7543800" y="10680697"/>
                </a:lnTo>
                <a:lnTo>
                  <a:pt x="0" y="10680697"/>
                </a:lnTo>
                <a:lnTo>
                  <a:pt x="0" y="0"/>
                </a:lnTo>
                <a:close/>
              </a:path>
            </a:pathLst>
          </a:custGeom>
          <a:blipFill>
            <a:blip r:embed="rId2"/>
            <a:stretch>
              <a:fillRect l="0" t="0" r="0" b="0"/>
            </a:stretch>
          </a:blipFill>
        </p:spPr>
      </p:sp>
      <p:sp>
        <p:nvSpPr>
          <p:cNvPr name="Freeform 5" id="5"/>
          <p:cNvSpPr/>
          <p:nvPr/>
        </p:nvSpPr>
        <p:spPr>
          <a:xfrm flipH="false" flipV="false" rot="0">
            <a:off x="12697" y="0"/>
            <a:ext cx="7543800" cy="10680697"/>
          </a:xfrm>
          <a:custGeom>
            <a:avLst/>
            <a:gdLst/>
            <a:ahLst/>
            <a:cxnLst/>
            <a:rect r="r" b="b" t="t" l="l"/>
            <a:pathLst>
              <a:path h="10680697" w="7543800">
                <a:moveTo>
                  <a:pt x="0" y="0"/>
                </a:moveTo>
                <a:lnTo>
                  <a:pt x="7543800" y="0"/>
                </a:lnTo>
                <a:lnTo>
                  <a:pt x="7543800" y="10680697"/>
                </a:lnTo>
                <a:lnTo>
                  <a:pt x="0" y="10680697"/>
                </a:lnTo>
                <a:lnTo>
                  <a:pt x="0" y="0"/>
                </a:lnTo>
                <a:close/>
              </a:path>
            </a:pathLst>
          </a:custGeom>
          <a:blipFill>
            <a:blip r:embed="rId2"/>
            <a:stretch>
              <a:fillRect l="0" t="0" r="0" b="0"/>
            </a:stretch>
          </a:blipFill>
        </p:spPr>
      </p:sp>
      <p:sp>
        <p:nvSpPr>
          <p:cNvPr name="Freeform 6" id="6"/>
          <p:cNvSpPr/>
          <p:nvPr/>
        </p:nvSpPr>
        <p:spPr>
          <a:xfrm flipH="false" flipV="false" rot="0">
            <a:off x="3149603" y="7874003"/>
            <a:ext cx="4406903" cy="2705100"/>
          </a:xfrm>
          <a:custGeom>
            <a:avLst/>
            <a:gdLst/>
            <a:ahLst/>
            <a:cxnLst/>
            <a:rect r="r" b="b" t="t" l="l"/>
            <a:pathLst>
              <a:path h="2705100" w="4406903">
                <a:moveTo>
                  <a:pt x="0" y="0"/>
                </a:moveTo>
                <a:lnTo>
                  <a:pt x="4406903" y="0"/>
                </a:lnTo>
                <a:lnTo>
                  <a:pt x="4406903" y="2705100"/>
                </a:lnTo>
                <a:lnTo>
                  <a:pt x="0" y="2705100"/>
                </a:lnTo>
                <a:lnTo>
                  <a:pt x="0" y="0"/>
                </a:lnTo>
                <a:close/>
              </a:path>
            </a:pathLst>
          </a:custGeom>
          <a:blipFill>
            <a:blip r:embed="rId3"/>
            <a:stretch>
              <a:fillRect l="0" t="0" r="0" b="0"/>
            </a:stretch>
          </a:blipFill>
        </p:spPr>
      </p:sp>
      <p:sp>
        <p:nvSpPr>
          <p:cNvPr name="Freeform 7" id="7"/>
          <p:cNvSpPr/>
          <p:nvPr/>
        </p:nvSpPr>
        <p:spPr>
          <a:xfrm flipH="false" flipV="false" rot="0">
            <a:off x="12697" y="6959603"/>
            <a:ext cx="3771900" cy="3721103"/>
          </a:xfrm>
          <a:custGeom>
            <a:avLst/>
            <a:gdLst/>
            <a:ahLst/>
            <a:cxnLst/>
            <a:rect r="r" b="b" t="t" l="l"/>
            <a:pathLst>
              <a:path h="3721103" w="3771900">
                <a:moveTo>
                  <a:pt x="0" y="0"/>
                </a:moveTo>
                <a:lnTo>
                  <a:pt x="3771900" y="0"/>
                </a:lnTo>
                <a:lnTo>
                  <a:pt x="3771900" y="3721103"/>
                </a:lnTo>
                <a:lnTo>
                  <a:pt x="0" y="3721103"/>
                </a:lnTo>
                <a:lnTo>
                  <a:pt x="0" y="0"/>
                </a:lnTo>
                <a:close/>
              </a:path>
            </a:pathLst>
          </a:custGeom>
          <a:blipFill>
            <a:blip r:embed="rId4"/>
            <a:stretch>
              <a:fillRect l="0" t="0" r="0" b="0"/>
            </a:stretch>
          </a:blipFill>
        </p:spPr>
      </p:sp>
      <p:grpSp>
        <p:nvGrpSpPr>
          <p:cNvPr name="Group 8" id="8"/>
          <p:cNvGrpSpPr>
            <a:grpSpLocks noChangeAspect="true"/>
          </p:cNvGrpSpPr>
          <p:nvPr/>
        </p:nvGrpSpPr>
        <p:grpSpPr>
          <a:xfrm rot="0">
            <a:off x="0" y="7227437"/>
            <a:ext cx="3483226" cy="3451146"/>
            <a:chOff x="0" y="0"/>
            <a:chExt cx="4644301" cy="4601528"/>
          </a:xfrm>
        </p:grpSpPr>
        <p:sp>
          <p:nvSpPr>
            <p:cNvPr name="Freeform 9" id="9"/>
            <p:cNvSpPr/>
            <p:nvPr/>
          </p:nvSpPr>
          <p:spPr>
            <a:xfrm flipH="false" flipV="false" rot="0">
              <a:off x="0" y="0"/>
              <a:ext cx="4644390" cy="4601591"/>
            </a:xfrm>
            <a:custGeom>
              <a:avLst/>
              <a:gdLst/>
              <a:ahLst/>
              <a:cxnLst/>
              <a:rect r="r" b="b" t="t" l="l"/>
              <a:pathLst>
                <a:path h="4601591" w="4644390">
                  <a:moveTo>
                    <a:pt x="1682750" y="0"/>
                  </a:moveTo>
                  <a:cubicBezTo>
                    <a:pt x="1057656" y="0"/>
                    <a:pt x="477901" y="193548"/>
                    <a:pt x="0" y="524002"/>
                  </a:cubicBezTo>
                  <a:lnTo>
                    <a:pt x="0" y="4601591"/>
                  </a:lnTo>
                  <a:lnTo>
                    <a:pt x="4150868" y="4601591"/>
                  </a:lnTo>
                  <a:cubicBezTo>
                    <a:pt x="4450588" y="4151122"/>
                    <a:pt x="4630293" y="3614039"/>
                    <a:pt x="4644390" y="3035808"/>
                  </a:cubicBezTo>
                  <a:lnTo>
                    <a:pt x="4644390" y="3035808"/>
                  </a:lnTo>
                  <a:lnTo>
                    <a:pt x="4644390" y="2889250"/>
                  </a:lnTo>
                  <a:lnTo>
                    <a:pt x="4644390" y="2889250"/>
                  </a:lnTo>
                  <a:cubicBezTo>
                    <a:pt x="4605401" y="1287018"/>
                    <a:pt x="3294380" y="0"/>
                    <a:pt x="1682750" y="0"/>
                  </a:cubicBezTo>
                  <a:close/>
                </a:path>
              </a:pathLst>
            </a:custGeom>
            <a:blipFill>
              <a:blip r:embed="rId5"/>
              <a:stretch>
                <a:fillRect l="-43502" t="0" r="-16056" b="-28779"/>
              </a:stretch>
            </a:blipFill>
          </p:spPr>
        </p:sp>
      </p:grpSp>
      <p:sp>
        <p:nvSpPr>
          <p:cNvPr name="Freeform 10" id="10"/>
          <p:cNvSpPr/>
          <p:nvPr/>
        </p:nvSpPr>
        <p:spPr>
          <a:xfrm flipH="false" flipV="false" rot="0">
            <a:off x="0" y="7391400"/>
            <a:ext cx="3251197" cy="3289297"/>
          </a:xfrm>
          <a:custGeom>
            <a:avLst/>
            <a:gdLst/>
            <a:ahLst/>
            <a:cxnLst/>
            <a:rect r="r" b="b" t="t" l="l"/>
            <a:pathLst>
              <a:path h="3289297" w="3251197">
                <a:moveTo>
                  <a:pt x="0" y="0"/>
                </a:moveTo>
                <a:lnTo>
                  <a:pt x="3251197" y="0"/>
                </a:lnTo>
                <a:lnTo>
                  <a:pt x="3251197" y="3289297"/>
                </a:lnTo>
                <a:lnTo>
                  <a:pt x="0" y="3289297"/>
                </a:lnTo>
                <a:lnTo>
                  <a:pt x="0" y="0"/>
                </a:lnTo>
                <a:close/>
              </a:path>
            </a:pathLst>
          </a:custGeom>
          <a:blipFill>
            <a:blip r:embed="rId6"/>
            <a:stretch>
              <a:fillRect l="0" t="0" r="0" b="0"/>
            </a:stretch>
          </a:blipFill>
        </p:spPr>
      </p:sp>
      <p:sp>
        <p:nvSpPr>
          <p:cNvPr name="Freeform 11" id="11"/>
          <p:cNvSpPr/>
          <p:nvPr/>
        </p:nvSpPr>
        <p:spPr>
          <a:xfrm flipH="false" flipV="false" rot="0">
            <a:off x="5130803" y="12697"/>
            <a:ext cx="2425703" cy="2197103"/>
          </a:xfrm>
          <a:custGeom>
            <a:avLst/>
            <a:gdLst/>
            <a:ahLst/>
            <a:cxnLst/>
            <a:rect r="r" b="b" t="t" l="l"/>
            <a:pathLst>
              <a:path h="2197103" w="2425703">
                <a:moveTo>
                  <a:pt x="0" y="0"/>
                </a:moveTo>
                <a:lnTo>
                  <a:pt x="2425703" y="0"/>
                </a:lnTo>
                <a:lnTo>
                  <a:pt x="2425703" y="2197103"/>
                </a:lnTo>
                <a:lnTo>
                  <a:pt x="0" y="2197103"/>
                </a:lnTo>
                <a:lnTo>
                  <a:pt x="0" y="0"/>
                </a:lnTo>
                <a:close/>
              </a:path>
            </a:pathLst>
          </a:custGeom>
          <a:blipFill>
            <a:blip r:embed="rId7"/>
            <a:stretch>
              <a:fillRect l="0" t="0" r="0" b="0"/>
            </a:stretch>
          </a:blipFill>
        </p:spPr>
      </p:sp>
      <p:sp>
        <p:nvSpPr>
          <p:cNvPr name="Freeform 12" id="12"/>
          <p:cNvSpPr/>
          <p:nvPr/>
        </p:nvSpPr>
        <p:spPr>
          <a:xfrm flipH="false" flipV="false" rot="0">
            <a:off x="6819900" y="1117597"/>
            <a:ext cx="76200" cy="114300"/>
          </a:xfrm>
          <a:custGeom>
            <a:avLst/>
            <a:gdLst/>
            <a:ahLst/>
            <a:cxnLst/>
            <a:rect r="r" b="b" t="t" l="l"/>
            <a:pathLst>
              <a:path h="114300" w="76200">
                <a:moveTo>
                  <a:pt x="0" y="0"/>
                </a:moveTo>
                <a:lnTo>
                  <a:pt x="76200" y="0"/>
                </a:lnTo>
                <a:lnTo>
                  <a:pt x="76200" y="114300"/>
                </a:lnTo>
                <a:lnTo>
                  <a:pt x="0" y="114300"/>
                </a:lnTo>
                <a:lnTo>
                  <a:pt x="0" y="0"/>
                </a:lnTo>
                <a:close/>
              </a:path>
            </a:pathLst>
          </a:custGeom>
          <a:blipFill>
            <a:blip r:embed="rId8"/>
            <a:stretch>
              <a:fillRect l="0" t="0" r="0" b="0"/>
            </a:stretch>
          </a:blipFill>
        </p:spPr>
      </p:sp>
      <p:sp>
        <p:nvSpPr>
          <p:cNvPr name="Freeform 13" id="13"/>
          <p:cNvSpPr/>
          <p:nvPr/>
        </p:nvSpPr>
        <p:spPr>
          <a:xfrm flipH="false" flipV="false" rot="0">
            <a:off x="6934200" y="1079497"/>
            <a:ext cx="114300" cy="88897"/>
          </a:xfrm>
          <a:custGeom>
            <a:avLst/>
            <a:gdLst/>
            <a:ahLst/>
            <a:cxnLst/>
            <a:rect r="r" b="b" t="t" l="l"/>
            <a:pathLst>
              <a:path h="88897" w="114300">
                <a:moveTo>
                  <a:pt x="0" y="0"/>
                </a:moveTo>
                <a:lnTo>
                  <a:pt x="114300" y="0"/>
                </a:lnTo>
                <a:lnTo>
                  <a:pt x="114300" y="88897"/>
                </a:lnTo>
                <a:lnTo>
                  <a:pt x="0" y="88897"/>
                </a:lnTo>
                <a:lnTo>
                  <a:pt x="0" y="0"/>
                </a:lnTo>
                <a:close/>
              </a:path>
            </a:pathLst>
          </a:custGeom>
          <a:blipFill>
            <a:blip r:embed="rId9"/>
            <a:stretch>
              <a:fillRect l="0" t="0" r="0" b="0"/>
            </a:stretch>
          </a:blipFill>
        </p:spPr>
      </p:sp>
      <p:sp>
        <p:nvSpPr>
          <p:cNvPr name="Freeform 14" id="14"/>
          <p:cNvSpPr/>
          <p:nvPr/>
        </p:nvSpPr>
        <p:spPr>
          <a:xfrm flipH="false" flipV="false" rot="0">
            <a:off x="6807203" y="1231897"/>
            <a:ext cx="215903" cy="254003"/>
          </a:xfrm>
          <a:custGeom>
            <a:avLst/>
            <a:gdLst/>
            <a:ahLst/>
            <a:cxnLst/>
            <a:rect r="r" b="b" t="t" l="l"/>
            <a:pathLst>
              <a:path h="254003" w="215903">
                <a:moveTo>
                  <a:pt x="0" y="0"/>
                </a:moveTo>
                <a:lnTo>
                  <a:pt x="215903" y="0"/>
                </a:lnTo>
                <a:lnTo>
                  <a:pt x="215903" y="254003"/>
                </a:lnTo>
                <a:lnTo>
                  <a:pt x="0" y="254003"/>
                </a:lnTo>
                <a:lnTo>
                  <a:pt x="0" y="0"/>
                </a:lnTo>
                <a:close/>
              </a:path>
            </a:pathLst>
          </a:custGeom>
          <a:blipFill>
            <a:blip r:embed="rId10"/>
            <a:stretch>
              <a:fillRect l="0" t="0" r="0" b="0"/>
            </a:stretch>
          </a:blipFill>
        </p:spPr>
      </p:sp>
      <p:sp>
        <p:nvSpPr>
          <p:cNvPr name="Freeform 15" id="15"/>
          <p:cNvSpPr/>
          <p:nvPr/>
        </p:nvSpPr>
        <p:spPr>
          <a:xfrm flipH="false" flipV="false" rot="0">
            <a:off x="6997703" y="1143000"/>
            <a:ext cx="215903" cy="266700"/>
          </a:xfrm>
          <a:custGeom>
            <a:avLst/>
            <a:gdLst/>
            <a:ahLst/>
            <a:cxnLst/>
            <a:rect r="r" b="b" t="t" l="l"/>
            <a:pathLst>
              <a:path h="266700" w="215903">
                <a:moveTo>
                  <a:pt x="0" y="0"/>
                </a:moveTo>
                <a:lnTo>
                  <a:pt x="215903" y="0"/>
                </a:lnTo>
                <a:lnTo>
                  <a:pt x="215903" y="266700"/>
                </a:lnTo>
                <a:lnTo>
                  <a:pt x="0" y="266700"/>
                </a:lnTo>
                <a:lnTo>
                  <a:pt x="0" y="0"/>
                </a:lnTo>
                <a:close/>
              </a:path>
            </a:pathLst>
          </a:custGeom>
          <a:blipFill>
            <a:blip r:embed="rId11"/>
            <a:stretch>
              <a:fillRect l="0" t="0" r="0" b="0"/>
            </a:stretch>
          </a:blipFill>
        </p:spPr>
      </p:sp>
      <p:sp>
        <p:nvSpPr>
          <p:cNvPr name="Freeform 16" id="16"/>
          <p:cNvSpPr/>
          <p:nvPr/>
        </p:nvSpPr>
        <p:spPr>
          <a:xfrm flipH="false" flipV="false" rot="0">
            <a:off x="6743700" y="1358903"/>
            <a:ext cx="63503" cy="101603"/>
          </a:xfrm>
          <a:custGeom>
            <a:avLst/>
            <a:gdLst/>
            <a:ahLst/>
            <a:cxnLst/>
            <a:rect r="r" b="b" t="t" l="l"/>
            <a:pathLst>
              <a:path h="101603" w="63503">
                <a:moveTo>
                  <a:pt x="0" y="0"/>
                </a:moveTo>
                <a:lnTo>
                  <a:pt x="63503" y="0"/>
                </a:lnTo>
                <a:lnTo>
                  <a:pt x="63503" y="101603"/>
                </a:lnTo>
                <a:lnTo>
                  <a:pt x="0" y="101603"/>
                </a:lnTo>
                <a:lnTo>
                  <a:pt x="0" y="0"/>
                </a:lnTo>
                <a:close/>
              </a:path>
            </a:pathLst>
          </a:custGeom>
          <a:blipFill>
            <a:blip r:embed="rId12"/>
            <a:stretch>
              <a:fillRect l="0" t="0" r="0" b="0"/>
            </a:stretch>
          </a:blipFill>
        </p:spPr>
      </p:sp>
      <p:sp>
        <p:nvSpPr>
          <p:cNvPr name="Freeform 17" id="17"/>
          <p:cNvSpPr/>
          <p:nvPr/>
        </p:nvSpPr>
        <p:spPr>
          <a:xfrm flipH="false" flipV="false" rot="0">
            <a:off x="7175497" y="1155697"/>
            <a:ext cx="101603" cy="76200"/>
          </a:xfrm>
          <a:custGeom>
            <a:avLst/>
            <a:gdLst/>
            <a:ahLst/>
            <a:cxnLst/>
            <a:rect r="r" b="b" t="t" l="l"/>
            <a:pathLst>
              <a:path h="76200" w="101603">
                <a:moveTo>
                  <a:pt x="0" y="0"/>
                </a:moveTo>
                <a:lnTo>
                  <a:pt x="101603" y="0"/>
                </a:lnTo>
                <a:lnTo>
                  <a:pt x="101603" y="76200"/>
                </a:lnTo>
                <a:lnTo>
                  <a:pt x="0" y="76200"/>
                </a:lnTo>
                <a:lnTo>
                  <a:pt x="0" y="0"/>
                </a:lnTo>
                <a:close/>
              </a:path>
            </a:pathLst>
          </a:custGeom>
          <a:blipFill>
            <a:blip r:embed="rId13"/>
            <a:stretch>
              <a:fillRect l="0" t="0" r="0" b="0"/>
            </a:stretch>
          </a:blipFill>
        </p:spPr>
      </p:sp>
      <p:sp>
        <p:nvSpPr>
          <p:cNvPr name="Freeform 18" id="18"/>
          <p:cNvSpPr/>
          <p:nvPr/>
        </p:nvSpPr>
        <p:spPr>
          <a:xfrm flipH="false" flipV="false" rot="0">
            <a:off x="6743700" y="1447800"/>
            <a:ext cx="203197" cy="215903"/>
          </a:xfrm>
          <a:custGeom>
            <a:avLst/>
            <a:gdLst/>
            <a:ahLst/>
            <a:cxnLst/>
            <a:rect r="r" b="b" t="t" l="l"/>
            <a:pathLst>
              <a:path h="215903" w="203197">
                <a:moveTo>
                  <a:pt x="0" y="0"/>
                </a:moveTo>
                <a:lnTo>
                  <a:pt x="203197" y="0"/>
                </a:lnTo>
                <a:lnTo>
                  <a:pt x="203197" y="215903"/>
                </a:lnTo>
                <a:lnTo>
                  <a:pt x="0" y="215903"/>
                </a:lnTo>
                <a:lnTo>
                  <a:pt x="0" y="0"/>
                </a:lnTo>
                <a:close/>
              </a:path>
            </a:pathLst>
          </a:custGeom>
          <a:blipFill>
            <a:blip r:embed="rId14"/>
            <a:stretch>
              <a:fillRect l="0" t="0" r="0" b="0"/>
            </a:stretch>
          </a:blipFill>
        </p:spPr>
      </p:sp>
      <p:sp>
        <p:nvSpPr>
          <p:cNvPr name="Freeform 19" id="19"/>
          <p:cNvSpPr/>
          <p:nvPr/>
        </p:nvSpPr>
        <p:spPr>
          <a:xfrm flipH="false" flipV="false" rot="0">
            <a:off x="7226303" y="1219200"/>
            <a:ext cx="165097" cy="228600"/>
          </a:xfrm>
          <a:custGeom>
            <a:avLst/>
            <a:gdLst/>
            <a:ahLst/>
            <a:cxnLst/>
            <a:rect r="r" b="b" t="t" l="l"/>
            <a:pathLst>
              <a:path h="228600" w="165097">
                <a:moveTo>
                  <a:pt x="0" y="0"/>
                </a:moveTo>
                <a:lnTo>
                  <a:pt x="165097" y="0"/>
                </a:lnTo>
                <a:lnTo>
                  <a:pt x="165097" y="228600"/>
                </a:lnTo>
                <a:lnTo>
                  <a:pt x="0" y="228600"/>
                </a:lnTo>
                <a:lnTo>
                  <a:pt x="0" y="0"/>
                </a:lnTo>
                <a:close/>
              </a:path>
            </a:pathLst>
          </a:custGeom>
          <a:blipFill>
            <a:blip r:embed="rId15"/>
            <a:stretch>
              <a:fillRect l="0" t="0" r="0" b="0"/>
            </a:stretch>
          </a:blipFill>
        </p:spPr>
      </p:sp>
      <p:sp>
        <p:nvSpPr>
          <p:cNvPr name="Freeform 20" id="20"/>
          <p:cNvSpPr/>
          <p:nvPr/>
        </p:nvSpPr>
        <p:spPr>
          <a:xfrm flipH="false" flipV="false" rot="0">
            <a:off x="6921503" y="1422397"/>
            <a:ext cx="495300" cy="419100"/>
          </a:xfrm>
          <a:custGeom>
            <a:avLst/>
            <a:gdLst/>
            <a:ahLst/>
            <a:cxnLst/>
            <a:rect r="r" b="b" t="t" l="l"/>
            <a:pathLst>
              <a:path h="419100" w="495300">
                <a:moveTo>
                  <a:pt x="0" y="0"/>
                </a:moveTo>
                <a:lnTo>
                  <a:pt x="495300" y="0"/>
                </a:lnTo>
                <a:lnTo>
                  <a:pt x="495300" y="419100"/>
                </a:lnTo>
                <a:lnTo>
                  <a:pt x="0" y="419100"/>
                </a:lnTo>
                <a:lnTo>
                  <a:pt x="0" y="0"/>
                </a:lnTo>
                <a:close/>
              </a:path>
            </a:pathLst>
          </a:custGeom>
          <a:blipFill>
            <a:blip r:embed="rId16"/>
            <a:stretch>
              <a:fillRect l="0" t="0" r="0" b="0"/>
            </a:stretch>
          </a:blipFill>
        </p:spPr>
      </p:sp>
      <p:sp>
        <p:nvSpPr>
          <p:cNvPr name="TextBox 21" id="21"/>
          <p:cNvSpPr txBox="true"/>
          <p:nvPr/>
        </p:nvSpPr>
        <p:spPr>
          <a:xfrm rot="0">
            <a:off x="754723" y="1247127"/>
            <a:ext cx="944328" cy="773478"/>
          </a:xfrm>
          <a:prstGeom prst="rect">
            <a:avLst/>
          </a:prstGeom>
        </p:spPr>
        <p:txBody>
          <a:bodyPr anchor="t" rtlCol="false" tIns="0" lIns="0" bIns="0" rIns="0">
            <a:spAutoFit/>
          </a:bodyPr>
          <a:lstStyle/>
          <a:p>
            <a:pPr algn="l">
              <a:lnSpc>
                <a:spcPts val="5729"/>
              </a:lnSpc>
            </a:pPr>
            <a:r>
              <a:rPr lang="en-US" sz="4092">
                <a:solidFill>
                  <a:srgbClr val="000000"/>
                </a:solidFill>
                <a:latin typeface="Poppins Medium"/>
              </a:rPr>
              <a:t>Our</a:t>
            </a:r>
          </a:p>
        </p:txBody>
      </p:sp>
      <p:sp>
        <p:nvSpPr>
          <p:cNvPr name="TextBox 22" id="22"/>
          <p:cNvSpPr txBox="true"/>
          <p:nvPr/>
        </p:nvSpPr>
        <p:spPr>
          <a:xfrm rot="0">
            <a:off x="754723" y="1833515"/>
            <a:ext cx="2414959" cy="795718"/>
          </a:xfrm>
          <a:prstGeom prst="rect">
            <a:avLst/>
          </a:prstGeom>
        </p:spPr>
        <p:txBody>
          <a:bodyPr anchor="t" rtlCol="false" tIns="0" lIns="0" bIns="0" rIns="0">
            <a:spAutoFit/>
          </a:bodyPr>
          <a:lstStyle/>
          <a:p>
            <a:pPr algn="l">
              <a:lnSpc>
                <a:spcPts val="6009"/>
              </a:lnSpc>
            </a:pPr>
            <a:r>
              <a:rPr lang="en-US" sz="4292">
                <a:solidFill>
                  <a:srgbClr val="A11010"/>
                </a:solidFill>
                <a:latin typeface="Poppins Ultra-Bold"/>
              </a:rPr>
              <a:t>Services</a:t>
            </a:r>
          </a:p>
        </p:txBody>
      </p:sp>
      <p:sp>
        <p:nvSpPr>
          <p:cNvPr name="TextBox 23" id="23"/>
          <p:cNvSpPr txBox="true"/>
          <p:nvPr/>
        </p:nvSpPr>
        <p:spPr>
          <a:xfrm rot="0">
            <a:off x="754723" y="6247409"/>
            <a:ext cx="6027077" cy="672284"/>
          </a:xfrm>
          <a:prstGeom prst="rect">
            <a:avLst/>
          </a:prstGeom>
        </p:spPr>
        <p:txBody>
          <a:bodyPr anchor="t" rtlCol="false" tIns="0" lIns="0" bIns="0" rIns="0">
            <a:spAutoFit/>
          </a:bodyPr>
          <a:lstStyle/>
          <a:p>
            <a:pPr algn="just">
              <a:lnSpc>
                <a:spcPts val="1723"/>
              </a:lnSpc>
            </a:pPr>
            <a:r>
              <a:rPr lang="en-US" sz="1297" spc="25">
                <a:solidFill>
                  <a:srgbClr val="000000"/>
                </a:solidFill>
                <a:latin typeface="Poppins"/>
              </a:rPr>
              <a:t>Utilize our cleaning service as a stand-alone service or combine it with our security solutions, We offer contract cleaning, office, public bathrooms, warehouses, and, commercial premises.</a:t>
            </a:r>
          </a:p>
        </p:txBody>
      </p:sp>
      <p:sp>
        <p:nvSpPr>
          <p:cNvPr name="TextBox 24" id="24"/>
          <p:cNvSpPr txBox="true"/>
          <p:nvPr/>
        </p:nvSpPr>
        <p:spPr>
          <a:xfrm rot="0">
            <a:off x="754723" y="3868893"/>
            <a:ext cx="6027020" cy="891169"/>
          </a:xfrm>
          <a:prstGeom prst="rect">
            <a:avLst/>
          </a:prstGeom>
        </p:spPr>
        <p:txBody>
          <a:bodyPr anchor="t" rtlCol="false" tIns="0" lIns="0" bIns="0" rIns="0">
            <a:spAutoFit/>
          </a:bodyPr>
          <a:lstStyle/>
          <a:p>
            <a:pPr algn="just">
              <a:lnSpc>
                <a:spcPts val="1723"/>
              </a:lnSpc>
            </a:pPr>
            <a:r>
              <a:rPr lang="en-US" sz="1297" spc="31">
                <a:solidFill>
                  <a:srgbClr val="000000"/>
                </a:solidFill>
                <a:latin typeface="Poppins"/>
              </a:rPr>
              <a:t>Security presents a unique set of challenges, which require skilled and professional management., We supply and manage fully PSIRA- registered, well trained security officers who are skilled in communication and customer service.</a:t>
            </a:r>
          </a:p>
        </p:txBody>
      </p:sp>
      <p:sp>
        <p:nvSpPr>
          <p:cNvPr name="TextBox 25" id="25"/>
          <p:cNvSpPr txBox="true"/>
          <p:nvPr/>
        </p:nvSpPr>
        <p:spPr>
          <a:xfrm rot="0">
            <a:off x="754723" y="5252971"/>
            <a:ext cx="2496474" cy="770987"/>
          </a:xfrm>
          <a:prstGeom prst="rect">
            <a:avLst/>
          </a:prstGeom>
        </p:spPr>
        <p:txBody>
          <a:bodyPr anchor="t" rtlCol="false" tIns="0" lIns="0" bIns="0" rIns="0">
            <a:spAutoFit/>
          </a:bodyPr>
          <a:lstStyle/>
          <a:p>
            <a:pPr algn="just">
              <a:lnSpc>
                <a:spcPts val="2922"/>
              </a:lnSpc>
            </a:pPr>
            <a:r>
              <a:rPr lang="en-US" sz="2994">
                <a:solidFill>
                  <a:srgbClr val="A11010"/>
                </a:solidFill>
                <a:latin typeface="Poppins"/>
              </a:rPr>
              <a:t>Cleaning Services</a:t>
            </a:r>
          </a:p>
        </p:txBody>
      </p:sp>
      <p:sp>
        <p:nvSpPr>
          <p:cNvPr name="TextBox 26" id="26"/>
          <p:cNvSpPr txBox="true"/>
          <p:nvPr/>
        </p:nvSpPr>
        <p:spPr>
          <a:xfrm rot="0">
            <a:off x="754723" y="2874454"/>
            <a:ext cx="1789052" cy="808434"/>
          </a:xfrm>
          <a:prstGeom prst="rect">
            <a:avLst/>
          </a:prstGeom>
        </p:spPr>
        <p:txBody>
          <a:bodyPr anchor="t" rtlCol="false" tIns="0" lIns="0" bIns="0" rIns="0">
            <a:spAutoFit/>
          </a:bodyPr>
          <a:lstStyle/>
          <a:p>
            <a:pPr algn="just">
              <a:lnSpc>
                <a:spcPts val="2922"/>
              </a:lnSpc>
            </a:pPr>
            <a:r>
              <a:rPr lang="en-US" sz="2994">
                <a:solidFill>
                  <a:srgbClr val="A11010"/>
                </a:solidFill>
                <a:latin typeface="Poppins"/>
              </a:rPr>
              <a:t>Security Guarding</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0" y="0"/>
            <a:ext cx="7556497" cy="10687593"/>
            <a:chOff x="0" y="0"/>
            <a:chExt cx="7556500" cy="10687596"/>
          </a:xfrm>
        </p:grpSpPr>
        <p:sp>
          <p:nvSpPr>
            <p:cNvPr name="Freeform 3" id="3"/>
            <p:cNvSpPr/>
            <p:nvPr/>
          </p:nvSpPr>
          <p:spPr>
            <a:xfrm flipH="false" flipV="false" rot="0">
              <a:off x="0" y="0"/>
              <a:ext cx="7555992" cy="10687558"/>
            </a:xfrm>
            <a:custGeom>
              <a:avLst/>
              <a:gdLst/>
              <a:ahLst/>
              <a:cxnLst/>
              <a:rect r="r" b="b" t="t" l="l"/>
              <a:pathLst>
                <a:path h="10687558" w="7555992">
                  <a:moveTo>
                    <a:pt x="0" y="0"/>
                  </a:moveTo>
                  <a:lnTo>
                    <a:pt x="0" y="10687558"/>
                  </a:lnTo>
                  <a:lnTo>
                    <a:pt x="7555992" y="10687558"/>
                  </a:lnTo>
                  <a:lnTo>
                    <a:pt x="7555992" y="0"/>
                  </a:lnTo>
                  <a:close/>
                </a:path>
              </a:pathLst>
            </a:custGeom>
            <a:solidFill>
              <a:srgbClr val="FFFFFF"/>
            </a:solidFill>
          </p:spPr>
        </p:sp>
      </p:grpSp>
      <p:sp>
        <p:nvSpPr>
          <p:cNvPr name="Freeform 4" id="4"/>
          <p:cNvSpPr/>
          <p:nvPr/>
        </p:nvSpPr>
        <p:spPr>
          <a:xfrm flipH="false" flipV="false" rot="0">
            <a:off x="12697" y="0"/>
            <a:ext cx="7543800" cy="10680697"/>
          </a:xfrm>
          <a:custGeom>
            <a:avLst/>
            <a:gdLst/>
            <a:ahLst/>
            <a:cxnLst/>
            <a:rect r="r" b="b" t="t" l="l"/>
            <a:pathLst>
              <a:path h="10680697" w="7543800">
                <a:moveTo>
                  <a:pt x="0" y="0"/>
                </a:moveTo>
                <a:lnTo>
                  <a:pt x="7543800" y="0"/>
                </a:lnTo>
                <a:lnTo>
                  <a:pt x="7543800" y="10680697"/>
                </a:lnTo>
                <a:lnTo>
                  <a:pt x="0" y="10680697"/>
                </a:lnTo>
                <a:lnTo>
                  <a:pt x="0" y="0"/>
                </a:lnTo>
                <a:close/>
              </a:path>
            </a:pathLst>
          </a:custGeom>
          <a:blipFill>
            <a:blip r:embed="rId2"/>
            <a:stretch>
              <a:fillRect l="0" t="0" r="0" b="0"/>
            </a:stretch>
          </a:blipFill>
        </p:spPr>
      </p:sp>
      <p:sp>
        <p:nvSpPr>
          <p:cNvPr name="Freeform 5" id="5"/>
          <p:cNvSpPr/>
          <p:nvPr/>
        </p:nvSpPr>
        <p:spPr>
          <a:xfrm flipH="false" flipV="false" rot="0">
            <a:off x="12697" y="0"/>
            <a:ext cx="7543800" cy="10693403"/>
          </a:xfrm>
          <a:custGeom>
            <a:avLst/>
            <a:gdLst/>
            <a:ahLst/>
            <a:cxnLst/>
            <a:rect r="r" b="b" t="t" l="l"/>
            <a:pathLst>
              <a:path h="10693403" w="7543800">
                <a:moveTo>
                  <a:pt x="0" y="0"/>
                </a:moveTo>
                <a:lnTo>
                  <a:pt x="7543800" y="0"/>
                </a:lnTo>
                <a:lnTo>
                  <a:pt x="7543800" y="10693403"/>
                </a:lnTo>
                <a:lnTo>
                  <a:pt x="0" y="10693403"/>
                </a:lnTo>
                <a:lnTo>
                  <a:pt x="0" y="0"/>
                </a:lnTo>
                <a:close/>
              </a:path>
            </a:pathLst>
          </a:custGeom>
          <a:blipFill>
            <a:blip r:embed="rId3"/>
            <a:stretch>
              <a:fillRect l="0" t="0" r="0" b="0"/>
            </a:stretch>
          </a:blipFill>
        </p:spPr>
      </p:sp>
      <p:sp>
        <p:nvSpPr>
          <p:cNvPr name="Freeform 6" id="6"/>
          <p:cNvSpPr/>
          <p:nvPr/>
        </p:nvSpPr>
        <p:spPr>
          <a:xfrm flipH="false" flipV="false" rot="0">
            <a:off x="1524000" y="12697"/>
            <a:ext cx="3746497" cy="2641597"/>
          </a:xfrm>
          <a:custGeom>
            <a:avLst/>
            <a:gdLst/>
            <a:ahLst/>
            <a:cxnLst/>
            <a:rect r="r" b="b" t="t" l="l"/>
            <a:pathLst>
              <a:path h="2641597" w="3746497">
                <a:moveTo>
                  <a:pt x="0" y="0"/>
                </a:moveTo>
                <a:lnTo>
                  <a:pt x="3746497" y="0"/>
                </a:lnTo>
                <a:lnTo>
                  <a:pt x="3746497" y="2641597"/>
                </a:lnTo>
                <a:lnTo>
                  <a:pt x="0" y="2641597"/>
                </a:lnTo>
                <a:lnTo>
                  <a:pt x="0" y="0"/>
                </a:lnTo>
                <a:close/>
              </a:path>
            </a:pathLst>
          </a:custGeom>
          <a:blipFill>
            <a:blip r:embed="rId4"/>
            <a:stretch>
              <a:fillRect l="0" t="0" r="0" b="0"/>
            </a:stretch>
          </a:blipFill>
        </p:spPr>
      </p:sp>
      <p:sp>
        <p:nvSpPr>
          <p:cNvPr name="Freeform 7" id="7"/>
          <p:cNvSpPr/>
          <p:nvPr/>
        </p:nvSpPr>
        <p:spPr>
          <a:xfrm flipH="false" flipV="false" rot="0">
            <a:off x="63503" y="6731003"/>
            <a:ext cx="3505200" cy="3505200"/>
          </a:xfrm>
          <a:custGeom>
            <a:avLst/>
            <a:gdLst/>
            <a:ahLst/>
            <a:cxnLst/>
            <a:rect r="r" b="b" t="t" l="l"/>
            <a:pathLst>
              <a:path h="3505200" w="3505200">
                <a:moveTo>
                  <a:pt x="0" y="0"/>
                </a:moveTo>
                <a:lnTo>
                  <a:pt x="3505200" y="0"/>
                </a:lnTo>
                <a:lnTo>
                  <a:pt x="3505200" y="3505200"/>
                </a:lnTo>
                <a:lnTo>
                  <a:pt x="0" y="3505200"/>
                </a:lnTo>
                <a:lnTo>
                  <a:pt x="0" y="0"/>
                </a:lnTo>
                <a:close/>
              </a:path>
            </a:pathLst>
          </a:custGeom>
          <a:blipFill>
            <a:blip r:embed="rId5"/>
            <a:stretch>
              <a:fillRect l="0" t="0" r="0" b="0"/>
            </a:stretch>
          </a:blipFill>
        </p:spPr>
      </p:sp>
      <p:sp>
        <p:nvSpPr>
          <p:cNvPr name="Freeform 8" id="8"/>
          <p:cNvSpPr/>
          <p:nvPr/>
        </p:nvSpPr>
        <p:spPr>
          <a:xfrm flipH="false" flipV="false" rot="0">
            <a:off x="1460497" y="7899397"/>
            <a:ext cx="4254503" cy="2768603"/>
          </a:xfrm>
          <a:custGeom>
            <a:avLst/>
            <a:gdLst/>
            <a:ahLst/>
            <a:cxnLst/>
            <a:rect r="r" b="b" t="t" l="l"/>
            <a:pathLst>
              <a:path h="2768603" w="4254503">
                <a:moveTo>
                  <a:pt x="0" y="0"/>
                </a:moveTo>
                <a:lnTo>
                  <a:pt x="4254503" y="0"/>
                </a:lnTo>
                <a:lnTo>
                  <a:pt x="4254503" y="2768603"/>
                </a:lnTo>
                <a:lnTo>
                  <a:pt x="0" y="2768603"/>
                </a:lnTo>
                <a:lnTo>
                  <a:pt x="0" y="0"/>
                </a:lnTo>
                <a:close/>
              </a:path>
            </a:pathLst>
          </a:custGeom>
          <a:blipFill>
            <a:blip r:embed="rId6"/>
            <a:stretch>
              <a:fillRect l="0" t="0" r="0" b="0"/>
            </a:stretch>
          </a:blipFill>
        </p:spPr>
      </p:sp>
      <p:sp>
        <p:nvSpPr>
          <p:cNvPr name="Freeform 9" id="9"/>
          <p:cNvSpPr/>
          <p:nvPr/>
        </p:nvSpPr>
        <p:spPr>
          <a:xfrm flipH="false" flipV="false" rot="0">
            <a:off x="3784597" y="6972300"/>
            <a:ext cx="3771900" cy="3708397"/>
          </a:xfrm>
          <a:custGeom>
            <a:avLst/>
            <a:gdLst/>
            <a:ahLst/>
            <a:cxnLst/>
            <a:rect r="r" b="b" t="t" l="l"/>
            <a:pathLst>
              <a:path h="3708397" w="3771900">
                <a:moveTo>
                  <a:pt x="0" y="0"/>
                </a:moveTo>
                <a:lnTo>
                  <a:pt x="3771900" y="0"/>
                </a:lnTo>
                <a:lnTo>
                  <a:pt x="3771900" y="3708397"/>
                </a:lnTo>
                <a:lnTo>
                  <a:pt x="0" y="3708397"/>
                </a:lnTo>
                <a:lnTo>
                  <a:pt x="0" y="0"/>
                </a:lnTo>
                <a:close/>
              </a:path>
            </a:pathLst>
          </a:custGeom>
          <a:blipFill>
            <a:blip r:embed="rId7"/>
            <a:stretch>
              <a:fillRect l="0" t="0" r="0" b="0"/>
            </a:stretch>
          </a:blipFill>
        </p:spPr>
      </p:sp>
      <p:grpSp>
        <p:nvGrpSpPr>
          <p:cNvPr name="Group 10" id="10"/>
          <p:cNvGrpSpPr>
            <a:grpSpLocks noChangeAspect="true"/>
          </p:cNvGrpSpPr>
          <p:nvPr/>
        </p:nvGrpSpPr>
        <p:grpSpPr>
          <a:xfrm rot="0">
            <a:off x="3908022" y="7072065"/>
            <a:ext cx="3641588" cy="3606565"/>
            <a:chOff x="0" y="0"/>
            <a:chExt cx="4855451" cy="4808753"/>
          </a:xfrm>
        </p:grpSpPr>
        <p:sp>
          <p:nvSpPr>
            <p:cNvPr name="Freeform 11" id="11"/>
            <p:cNvSpPr/>
            <p:nvPr/>
          </p:nvSpPr>
          <p:spPr>
            <a:xfrm flipH="false" flipV="false" rot="0">
              <a:off x="0" y="0"/>
              <a:ext cx="4855464" cy="4808728"/>
            </a:xfrm>
            <a:custGeom>
              <a:avLst/>
              <a:gdLst/>
              <a:ahLst/>
              <a:cxnLst/>
              <a:rect r="r" b="b" t="t" l="l"/>
              <a:pathLst>
                <a:path h="4808728" w="4855464">
                  <a:moveTo>
                    <a:pt x="3064383" y="0"/>
                  </a:moveTo>
                  <a:cubicBezTo>
                    <a:pt x="1371727" y="1016"/>
                    <a:pt x="0" y="1373378"/>
                    <a:pt x="0" y="3066161"/>
                  </a:cubicBezTo>
                  <a:cubicBezTo>
                    <a:pt x="0" y="3713480"/>
                    <a:pt x="200660" y="4313936"/>
                    <a:pt x="543052" y="4808728"/>
                  </a:cubicBezTo>
                  <a:lnTo>
                    <a:pt x="4855464" y="4808728"/>
                  </a:lnTo>
                  <a:lnTo>
                    <a:pt x="4855464" y="575945"/>
                  </a:lnTo>
                  <a:cubicBezTo>
                    <a:pt x="4352417" y="213868"/>
                    <a:pt x="3735070" y="381"/>
                    <a:pt x="3067939" y="0"/>
                  </a:cubicBezTo>
                  <a:close/>
                </a:path>
              </a:pathLst>
            </a:custGeom>
            <a:blipFill>
              <a:blip r:embed="rId8"/>
              <a:stretch>
                <a:fillRect l="-31455" t="0" r="-57756" b="-27454"/>
              </a:stretch>
            </a:blipFill>
          </p:spPr>
        </p:sp>
      </p:grpSp>
      <p:sp>
        <p:nvSpPr>
          <p:cNvPr name="Freeform 12" id="12"/>
          <p:cNvSpPr/>
          <p:nvPr/>
        </p:nvSpPr>
        <p:spPr>
          <a:xfrm flipH="false" flipV="false" rot="0">
            <a:off x="0" y="12697"/>
            <a:ext cx="3454403" cy="2908297"/>
          </a:xfrm>
          <a:custGeom>
            <a:avLst/>
            <a:gdLst/>
            <a:ahLst/>
            <a:cxnLst/>
            <a:rect r="r" b="b" t="t" l="l"/>
            <a:pathLst>
              <a:path h="2908297" w="3454403">
                <a:moveTo>
                  <a:pt x="0" y="0"/>
                </a:moveTo>
                <a:lnTo>
                  <a:pt x="3454403" y="0"/>
                </a:lnTo>
                <a:lnTo>
                  <a:pt x="3454403" y="2908297"/>
                </a:lnTo>
                <a:lnTo>
                  <a:pt x="0" y="2908297"/>
                </a:lnTo>
                <a:lnTo>
                  <a:pt x="0" y="0"/>
                </a:lnTo>
                <a:close/>
              </a:path>
            </a:pathLst>
          </a:custGeom>
          <a:blipFill>
            <a:blip r:embed="rId9"/>
            <a:stretch>
              <a:fillRect l="0" t="0" r="0" b="0"/>
            </a:stretch>
          </a:blipFill>
        </p:spPr>
      </p:sp>
      <p:sp>
        <p:nvSpPr>
          <p:cNvPr name="Freeform 13" id="13"/>
          <p:cNvSpPr/>
          <p:nvPr/>
        </p:nvSpPr>
        <p:spPr>
          <a:xfrm flipH="false" flipV="false" rot="0">
            <a:off x="4343400" y="7467600"/>
            <a:ext cx="3213097" cy="3200400"/>
          </a:xfrm>
          <a:custGeom>
            <a:avLst/>
            <a:gdLst/>
            <a:ahLst/>
            <a:cxnLst/>
            <a:rect r="r" b="b" t="t" l="l"/>
            <a:pathLst>
              <a:path h="3200400" w="3213097">
                <a:moveTo>
                  <a:pt x="0" y="0"/>
                </a:moveTo>
                <a:lnTo>
                  <a:pt x="3213097" y="0"/>
                </a:lnTo>
                <a:lnTo>
                  <a:pt x="3213097" y="3200400"/>
                </a:lnTo>
                <a:lnTo>
                  <a:pt x="0" y="3200400"/>
                </a:lnTo>
                <a:lnTo>
                  <a:pt x="0" y="0"/>
                </a:lnTo>
                <a:close/>
              </a:path>
            </a:pathLst>
          </a:custGeom>
          <a:blipFill>
            <a:blip r:embed="rId10"/>
            <a:stretch>
              <a:fillRect l="0" t="0" r="0" b="0"/>
            </a:stretch>
          </a:blipFill>
        </p:spPr>
      </p:sp>
      <p:sp>
        <p:nvSpPr>
          <p:cNvPr name="Freeform 14" id="14"/>
          <p:cNvSpPr/>
          <p:nvPr/>
        </p:nvSpPr>
        <p:spPr>
          <a:xfrm flipH="false" flipV="false" rot="0">
            <a:off x="241297" y="6896100"/>
            <a:ext cx="3136897" cy="3136897"/>
          </a:xfrm>
          <a:custGeom>
            <a:avLst/>
            <a:gdLst/>
            <a:ahLst/>
            <a:cxnLst/>
            <a:rect r="r" b="b" t="t" l="l"/>
            <a:pathLst>
              <a:path h="3136897" w="3136897">
                <a:moveTo>
                  <a:pt x="0" y="0"/>
                </a:moveTo>
                <a:lnTo>
                  <a:pt x="3136897" y="0"/>
                </a:lnTo>
                <a:lnTo>
                  <a:pt x="3136897" y="3136897"/>
                </a:lnTo>
                <a:lnTo>
                  <a:pt x="0" y="3136897"/>
                </a:lnTo>
                <a:lnTo>
                  <a:pt x="0" y="0"/>
                </a:lnTo>
                <a:close/>
              </a:path>
            </a:pathLst>
          </a:custGeom>
          <a:blipFill>
            <a:blip r:embed="rId11"/>
            <a:stretch>
              <a:fillRect l="0" t="0" r="0" b="0"/>
            </a:stretch>
          </a:blipFill>
        </p:spPr>
      </p:sp>
      <p:sp>
        <p:nvSpPr>
          <p:cNvPr name="Freeform 15" id="15"/>
          <p:cNvSpPr/>
          <p:nvPr/>
        </p:nvSpPr>
        <p:spPr>
          <a:xfrm flipH="false" flipV="false" rot="0">
            <a:off x="5032277" y="305924"/>
            <a:ext cx="1770164" cy="2664762"/>
          </a:xfrm>
          <a:custGeom>
            <a:avLst/>
            <a:gdLst/>
            <a:ahLst/>
            <a:cxnLst/>
            <a:rect r="r" b="b" t="t" l="l"/>
            <a:pathLst>
              <a:path h="2664762" w="1770164">
                <a:moveTo>
                  <a:pt x="0" y="0"/>
                </a:moveTo>
                <a:lnTo>
                  <a:pt x="1770164" y="0"/>
                </a:lnTo>
                <a:lnTo>
                  <a:pt x="1770164" y="2664762"/>
                </a:lnTo>
                <a:lnTo>
                  <a:pt x="0" y="2664762"/>
                </a:lnTo>
                <a:lnTo>
                  <a:pt x="0" y="0"/>
                </a:lnTo>
                <a:close/>
              </a:path>
            </a:pathLst>
          </a:custGeom>
          <a:blipFill>
            <a:blip r:embed="rId12"/>
            <a:stretch>
              <a:fillRect l="0" t="0" r="0" b="0"/>
            </a:stretch>
          </a:blipFill>
        </p:spPr>
      </p:sp>
      <p:sp>
        <p:nvSpPr>
          <p:cNvPr name="TextBox 16" id="16"/>
          <p:cNvSpPr txBox="true"/>
          <p:nvPr/>
        </p:nvSpPr>
        <p:spPr>
          <a:xfrm rot="0">
            <a:off x="754723" y="3580495"/>
            <a:ext cx="6081484" cy="2423408"/>
          </a:xfrm>
          <a:prstGeom prst="rect">
            <a:avLst/>
          </a:prstGeom>
        </p:spPr>
        <p:txBody>
          <a:bodyPr anchor="t" rtlCol="false" tIns="0" lIns="0" bIns="0" rIns="0">
            <a:spAutoFit/>
          </a:bodyPr>
          <a:lstStyle/>
          <a:p>
            <a:pPr algn="just">
              <a:lnSpc>
                <a:spcPts val="1723"/>
              </a:lnSpc>
            </a:pPr>
            <a:r>
              <a:rPr lang="en-US" sz="1297">
                <a:solidFill>
                  <a:srgbClr val="000000"/>
                </a:solidFill>
                <a:latin typeface="Poppins"/>
              </a:rPr>
              <a:t>Our primary focus is supplying and managing well-trained, registered security officers for the commercial, retail, hospitality, industrial, and residential sectors. We also recognize the importance of the front-of- house role and therefore ensure that our security officers provides a smart and efficient service to visitors and staff. </a:t>
            </a:r>
          </a:p>
          <a:p>
            <a:pPr algn="just">
              <a:lnSpc>
                <a:spcPts val="1723"/>
              </a:lnSpc>
            </a:pPr>
          </a:p>
          <a:p>
            <a:pPr algn="just">
              <a:lnSpc>
                <a:spcPts val="1723"/>
              </a:lnSpc>
            </a:pPr>
            <a:r>
              <a:rPr lang="en-US" sz="1297">
                <a:solidFill>
                  <a:srgbClr val="000000"/>
                </a:solidFill>
                <a:latin typeface="Poppins"/>
              </a:rPr>
              <a:t>With our fully equipped control room and a complete Operations team, we can coordinate a consistent security service over multiple properties. We also assemble a management structure under a Key Account Manager to ensure that each site receives the highest quality of protection </a:t>
            </a:r>
          </a:p>
        </p:txBody>
      </p:sp>
      <p:sp>
        <p:nvSpPr>
          <p:cNvPr name="TextBox 17" id="17"/>
          <p:cNvSpPr txBox="true"/>
          <p:nvPr/>
        </p:nvSpPr>
        <p:spPr>
          <a:xfrm rot="0">
            <a:off x="544982" y="811578"/>
            <a:ext cx="1703365" cy="618211"/>
          </a:xfrm>
          <a:prstGeom prst="rect">
            <a:avLst/>
          </a:prstGeom>
        </p:spPr>
        <p:txBody>
          <a:bodyPr anchor="t" rtlCol="false" tIns="0" lIns="0" bIns="0" rIns="0">
            <a:spAutoFit/>
          </a:bodyPr>
          <a:lstStyle/>
          <a:p>
            <a:pPr algn="l">
              <a:lnSpc>
                <a:spcPts val="4611"/>
              </a:lnSpc>
            </a:pPr>
            <a:r>
              <a:rPr lang="en-US" sz="3294">
                <a:solidFill>
                  <a:srgbClr val="000000"/>
                </a:solidFill>
                <a:latin typeface="Poppins Medium"/>
              </a:rPr>
              <a:t>Security</a:t>
            </a:r>
          </a:p>
        </p:txBody>
      </p:sp>
      <p:sp>
        <p:nvSpPr>
          <p:cNvPr name="TextBox 18" id="18"/>
          <p:cNvSpPr txBox="true"/>
          <p:nvPr/>
        </p:nvSpPr>
        <p:spPr>
          <a:xfrm rot="0">
            <a:off x="544982" y="1311612"/>
            <a:ext cx="2358942" cy="779897"/>
          </a:xfrm>
          <a:prstGeom prst="rect">
            <a:avLst/>
          </a:prstGeom>
        </p:spPr>
        <p:txBody>
          <a:bodyPr anchor="t" rtlCol="false" tIns="0" lIns="0" bIns="0" rIns="0">
            <a:spAutoFit/>
          </a:bodyPr>
          <a:lstStyle/>
          <a:p>
            <a:pPr algn="l">
              <a:lnSpc>
                <a:spcPts val="5869"/>
              </a:lnSpc>
            </a:pPr>
            <a:r>
              <a:rPr lang="en-US" sz="4192">
                <a:solidFill>
                  <a:srgbClr val="FFFFFF"/>
                </a:solidFill>
                <a:latin typeface="Poppins Ultra-Bold"/>
              </a:rPr>
              <a:t>Services</a:t>
            </a:r>
          </a:p>
        </p:txBody>
      </p:sp>
      <p:sp>
        <p:nvSpPr>
          <p:cNvPr name="TextBox 19" id="19"/>
          <p:cNvSpPr txBox="true"/>
          <p:nvPr/>
        </p:nvSpPr>
        <p:spPr>
          <a:xfrm rot="0">
            <a:off x="745141" y="6171933"/>
            <a:ext cx="2653636" cy="435464"/>
          </a:xfrm>
          <a:prstGeom prst="rect">
            <a:avLst/>
          </a:prstGeom>
        </p:spPr>
        <p:txBody>
          <a:bodyPr anchor="t" rtlCol="false" tIns="0" lIns="0" bIns="0" rIns="0">
            <a:spAutoFit/>
          </a:bodyPr>
          <a:lstStyle/>
          <a:p>
            <a:pPr algn="l">
              <a:lnSpc>
                <a:spcPts val="3493"/>
              </a:lnSpc>
            </a:pPr>
            <a:r>
              <a:rPr lang="en-US" sz="2495">
                <a:solidFill>
                  <a:srgbClr val="A11010"/>
                </a:solidFill>
                <a:latin typeface="Public Sans Bold"/>
              </a:rPr>
              <a:t>Security Services</a:t>
            </a:r>
          </a:p>
        </p:txBody>
      </p:sp>
      <p:sp>
        <p:nvSpPr>
          <p:cNvPr name="TextBox 20" id="20"/>
          <p:cNvSpPr txBox="true"/>
          <p:nvPr/>
        </p:nvSpPr>
        <p:spPr>
          <a:xfrm rot="0">
            <a:off x="754723" y="3046409"/>
            <a:ext cx="2800512" cy="435464"/>
          </a:xfrm>
          <a:prstGeom prst="rect">
            <a:avLst/>
          </a:prstGeom>
        </p:spPr>
        <p:txBody>
          <a:bodyPr anchor="t" rtlCol="false" tIns="0" lIns="0" bIns="0" rIns="0">
            <a:spAutoFit/>
          </a:bodyPr>
          <a:lstStyle/>
          <a:p>
            <a:pPr algn="l">
              <a:lnSpc>
                <a:spcPts val="3493"/>
              </a:lnSpc>
            </a:pPr>
            <a:r>
              <a:rPr lang="en-US" sz="2495">
                <a:solidFill>
                  <a:srgbClr val="A11010"/>
                </a:solidFill>
                <a:latin typeface="Public Sans Bold"/>
              </a:rPr>
              <a:t>Security Solutions</a:t>
            </a:r>
          </a:p>
        </p:txBody>
      </p:sp>
      <p:sp>
        <p:nvSpPr>
          <p:cNvPr name="TextBox 21" id="21"/>
          <p:cNvSpPr txBox="true"/>
          <p:nvPr/>
        </p:nvSpPr>
        <p:spPr>
          <a:xfrm rot="0">
            <a:off x="587197" y="7315943"/>
            <a:ext cx="2492883" cy="2163242"/>
          </a:xfrm>
          <a:prstGeom prst="rect">
            <a:avLst/>
          </a:prstGeom>
        </p:spPr>
        <p:txBody>
          <a:bodyPr anchor="t" rtlCol="false" tIns="0" lIns="0" bIns="0" rIns="0">
            <a:spAutoFit/>
          </a:bodyPr>
          <a:lstStyle/>
          <a:p>
            <a:pPr algn="ctr">
              <a:lnSpc>
                <a:spcPts val="1873"/>
              </a:lnSpc>
            </a:pPr>
            <a:r>
              <a:rPr lang="en-US" sz="1396">
                <a:solidFill>
                  <a:srgbClr val="000000"/>
                </a:solidFill>
                <a:latin typeface="Poppins Medium"/>
              </a:rPr>
              <a:t>Access Control</a:t>
            </a:r>
          </a:p>
          <a:p>
            <a:pPr algn="ctr">
              <a:lnSpc>
                <a:spcPts val="1873"/>
              </a:lnSpc>
            </a:pPr>
            <a:r>
              <a:rPr lang="en-US" sz="1396">
                <a:solidFill>
                  <a:srgbClr val="000000"/>
                </a:solidFill>
                <a:latin typeface="Poppins Medium"/>
              </a:rPr>
              <a:t>Real Time Patrol Monitoring CCTV installation/On and Off site monitoring services Innovative Technology systems include. </a:t>
            </a:r>
          </a:p>
          <a:p>
            <a:pPr algn="ctr">
              <a:lnSpc>
                <a:spcPts val="1873"/>
              </a:lnSpc>
            </a:pPr>
            <a:r>
              <a:rPr lang="en-US" sz="1396">
                <a:solidFill>
                  <a:srgbClr val="000000"/>
                </a:solidFill>
                <a:latin typeface="Poppins Medium"/>
              </a:rPr>
              <a:t>Body cameras</a:t>
            </a:r>
          </a:p>
          <a:p>
            <a:pPr algn="ctr">
              <a:lnSpc>
                <a:spcPts val="1873"/>
              </a:lnSpc>
            </a:pPr>
            <a:r>
              <a:rPr lang="en-US" sz="1396">
                <a:solidFill>
                  <a:srgbClr val="000000"/>
                </a:solidFill>
                <a:latin typeface="Poppins Medium"/>
              </a:rPr>
              <a:t>Access control tech</a:t>
            </a:r>
          </a:p>
          <a:p>
            <a:pPr algn="ctr">
              <a:lnSpc>
                <a:spcPts val="1873"/>
              </a:lnSpc>
            </a:pPr>
            <a:r>
              <a:rPr lang="en-US" sz="1396">
                <a:solidFill>
                  <a:srgbClr val="000000"/>
                </a:solidFill>
                <a:latin typeface="Poppins Medium"/>
              </a:rPr>
              <a:t>and mobi patrol</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0" y="0"/>
            <a:ext cx="7556497" cy="10687593"/>
            <a:chOff x="0" y="0"/>
            <a:chExt cx="7556500" cy="10687596"/>
          </a:xfrm>
        </p:grpSpPr>
        <p:sp>
          <p:nvSpPr>
            <p:cNvPr name="Freeform 3" id="3"/>
            <p:cNvSpPr/>
            <p:nvPr/>
          </p:nvSpPr>
          <p:spPr>
            <a:xfrm flipH="false" flipV="false" rot="0">
              <a:off x="0" y="0"/>
              <a:ext cx="7555992" cy="10687558"/>
            </a:xfrm>
            <a:custGeom>
              <a:avLst/>
              <a:gdLst/>
              <a:ahLst/>
              <a:cxnLst/>
              <a:rect r="r" b="b" t="t" l="l"/>
              <a:pathLst>
                <a:path h="10687558" w="7555992">
                  <a:moveTo>
                    <a:pt x="0" y="0"/>
                  </a:moveTo>
                  <a:lnTo>
                    <a:pt x="0" y="10687558"/>
                  </a:lnTo>
                  <a:lnTo>
                    <a:pt x="7555992" y="10687558"/>
                  </a:lnTo>
                  <a:lnTo>
                    <a:pt x="7555992" y="0"/>
                  </a:lnTo>
                  <a:close/>
                </a:path>
              </a:pathLst>
            </a:custGeom>
            <a:solidFill>
              <a:srgbClr val="FFFFFF"/>
            </a:solidFill>
          </p:spPr>
        </p:sp>
      </p:grpSp>
      <p:sp>
        <p:nvSpPr>
          <p:cNvPr name="Freeform 4" id="4"/>
          <p:cNvSpPr/>
          <p:nvPr/>
        </p:nvSpPr>
        <p:spPr>
          <a:xfrm flipH="false" flipV="false" rot="0">
            <a:off x="12697" y="0"/>
            <a:ext cx="7543800" cy="10680697"/>
          </a:xfrm>
          <a:custGeom>
            <a:avLst/>
            <a:gdLst/>
            <a:ahLst/>
            <a:cxnLst/>
            <a:rect r="r" b="b" t="t" l="l"/>
            <a:pathLst>
              <a:path h="10680697" w="7543800">
                <a:moveTo>
                  <a:pt x="0" y="0"/>
                </a:moveTo>
                <a:lnTo>
                  <a:pt x="7543800" y="0"/>
                </a:lnTo>
                <a:lnTo>
                  <a:pt x="7543800" y="10680697"/>
                </a:lnTo>
                <a:lnTo>
                  <a:pt x="0" y="10680697"/>
                </a:lnTo>
                <a:lnTo>
                  <a:pt x="0" y="0"/>
                </a:lnTo>
                <a:close/>
              </a:path>
            </a:pathLst>
          </a:custGeom>
          <a:blipFill>
            <a:blip r:embed="rId2"/>
            <a:stretch>
              <a:fillRect l="0" t="0" r="0" b="0"/>
            </a:stretch>
          </a:blipFill>
        </p:spPr>
      </p:sp>
      <p:sp>
        <p:nvSpPr>
          <p:cNvPr name="Freeform 5" id="5"/>
          <p:cNvSpPr/>
          <p:nvPr/>
        </p:nvSpPr>
        <p:spPr>
          <a:xfrm flipH="false" flipV="false" rot="0">
            <a:off x="12697" y="0"/>
            <a:ext cx="7543800" cy="10680697"/>
          </a:xfrm>
          <a:custGeom>
            <a:avLst/>
            <a:gdLst/>
            <a:ahLst/>
            <a:cxnLst/>
            <a:rect r="r" b="b" t="t" l="l"/>
            <a:pathLst>
              <a:path h="10680697" w="7543800">
                <a:moveTo>
                  <a:pt x="0" y="0"/>
                </a:moveTo>
                <a:lnTo>
                  <a:pt x="7543800" y="0"/>
                </a:lnTo>
                <a:lnTo>
                  <a:pt x="7543800" y="10680697"/>
                </a:lnTo>
                <a:lnTo>
                  <a:pt x="0" y="10680697"/>
                </a:lnTo>
                <a:lnTo>
                  <a:pt x="0" y="0"/>
                </a:lnTo>
                <a:close/>
              </a:path>
            </a:pathLst>
          </a:custGeom>
          <a:blipFill>
            <a:blip r:embed="rId2"/>
            <a:stretch>
              <a:fillRect l="0" t="0" r="0" b="0"/>
            </a:stretch>
          </a:blipFill>
        </p:spPr>
      </p:sp>
      <p:sp>
        <p:nvSpPr>
          <p:cNvPr name="Freeform 6" id="6"/>
          <p:cNvSpPr/>
          <p:nvPr/>
        </p:nvSpPr>
        <p:spPr>
          <a:xfrm flipH="false" flipV="false" rot="0">
            <a:off x="3479797" y="0"/>
            <a:ext cx="4076700" cy="2387603"/>
          </a:xfrm>
          <a:custGeom>
            <a:avLst/>
            <a:gdLst/>
            <a:ahLst/>
            <a:cxnLst/>
            <a:rect r="r" b="b" t="t" l="l"/>
            <a:pathLst>
              <a:path h="2387603" w="4076700">
                <a:moveTo>
                  <a:pt x="0" y="0"/>
                </a:moveTo>
                <a:lnTo>
                  <a:pt x="4076700" y="0"/>
                </a:lnTo>
                <a:lnTo>
                  <a:pt x="4076700" y="2387603"/>
                </a:lnTo>
                <a:lnTo>
                  <a:pt x="0" y="2387603"/>
                </a:lnTo>
                <a:lnTo>
                  <a:pt x="0" y="0"/>
                </a:lnTo>
                <a:close/>
              </a:path>
            </a:pathLst>
          </a:custGeom>
          <a:blipFill>
            <a:blip r:embed="rId3"/>
            <a:stretch>
              <a:fillRect l="0" t="0" r="0" b="0"/>
            </a:stretch>
          </a:blipFill>
        </p:spPr>
      </p:sp>
      <p:sp>
        <p:nvSpPr>
          <p:cNvPr name="Freeform 7" id="7"/>
          <p:cNvSpPr/>
          <p:nvPr/>
        </p:nvSpPr>
        <p:spPr>
          <a:xfrm flipH="false" flipV="false" rot="0">
            <a:off x="0" y="0"/>
            <a:ext cx="3860797" cy="3810000"/>
          </a:xfrm>
          <a:custGeom>
            <a:avLst/>
            <a:gdLst/>
            <a:ahLst/>
            <a:cxnLst/>
            <a:rect r="r" b="b" t="t" l="l"/>
            <a:pathLst>
              <a:path h="3810000" w="3860797">
                <a:moveTo>
                  <a:pt x="0" y="0"/>
                </a:moveTo>
                <a:lnTo>
                  <a:pt x="3860797" y="0"/>
                </a:lnTo>
                <a:lnTo>
                  <a:pt x="3860797" y="3810000"/>
                </a:lnTo>
                <a:lnTo>
                  <a:pt x="0" y="3810000"/>
                </a:lnTo>
                <a:lnTo>
                  <a:pt x="0" y="0"/>
                </a:lnTo>
                <a:close/>
              </a:path>
            </a:pathLst>
          </a:custGeom>
          <a:blipFill>
            <a:blip r:embed="rId4"/>
            <a:stretch>
              <a:fillRect l="0" t="0" r="0" b="0"/>
            </a:stretch>
          </a:blipFill>
        </p:spPr>
      </p:sp>
      <p:grpSp>
        <p:nvGrpSpPr>
          <p:cNvPr name="Group 8" id="8"/>
          <p:cNvGrpSpPr>
            <a:grpSpLocks noChangeAspect="true"/>
          </p:cNvGrpSpPr>
          <p:nvPr/>
        </p:nvGrpSpPr>
        <p:grpSpPr>
          <a:xfrm rot="0">
            <a:off x="0" y="0"/>
            <a:ext cx="3566779" cy="3488265"/>
            <a:chOff x="0" y="0"/>
            <a:chExt cx="4755706" cy="4651019"/>
          </a:xfrm>
        </p:grpSpPr>
        <p:sp>
          <p:nvSpPr>
            <p:cNvPr name="Freeform 9" id="9"/>
            <p:cNvSpPr/>
            <p:nvPr/>
          </p:nvSpPr>
          <p:spPr>
            <a:xfrm flipH="false" flipV="false" rot="0">
              <a:off x="0" y="0"/>
              <a:ext cx="4755642" cy="4650994"/>
            </a:xfrm>
            <a:custGeom>
              <a:avLst/>
              <a:gdLst/>
              <a:ahLst/>
              <a:cxnLst/>
              <a:rect r="r" b="b" t="t" l="l"/>
              <a:pathLst>
                <a:path h="4650994" w="4755642">
                  <a:moveTo>
                    <a:pt x="0" y="0"/>
                  </a:moveTo>
                  <a:lnTo>
                    <a:pt x="0" y="4046855"/>
                  </a:lnTo>
                  <a:cubicBezTo>
                    <a:pt x="497840" y="4425823"/>
                    <a:pt x="1119251" y="4650994"/>
                    <a:pt x="1793113" y="4650994"/>
                  </a:cubicBezTo>
                  <a:cubicBezTo>
                    <a:pt x="3429254" y="4650994"/>
                    <a:pt x="4755642" y="3324606"/>
                    <a:pt x="4755642" y="1688592"/>
                  </a:cubicBezTo>
                  <a:cubicBezTo>
                    <a:pt x="4755642" y="1061085"/>
                    <a:pt x="4560443" y="479044"/>
                    <a:pt x="4227703" y="0"/>
                  </a:cubicBezTo>
                  <a:close/>
                </a:path>
              </a:pathLst>
            </a:custGeom>
            <a:blipFill>
              <a:blip r:embed="rId5"/>
              <a:stretch>
                <a:fillRect l="-55618" t="-27391" r="-30893" b="-20"/>
              </a:stretch>
            </a:blipFill>
          </p:spPr>
        </p:sp>
      </p:grpSp>
      <p:sp>
        <p:nvSpPr>
          <p:cNvPr name="Freeform 10" id="10"/>
          <p:cNvSpPr/>
          <p:nvPr/>
        </p:nvSpPr>
        <p:spPr>
          <a:xfrm flipH="false" flipV="false" rot="0">
            <a:off x="12697" y="12697"/>
            <a:ext cx="3314700" cy="3213097"/>
          </a:xfrm>
          <a:custGeom>
            <a:avLst/>
            <a:gdLst/>
            <a:ahLst/>
            <a:cxnLst/>
            <a:rect r="r" b="b" t="t" l="l"/>
            <a:pathLst>
              <a:path h="3213097" w="3314700">
                <a:moveTo>
                  <a:pt x="0" y="0"/>
                </a:moveTo>
                <a:lnTo>
                  <a:pt x="3314700" y="0"/>
                </a:lnTo>
                <a:lnTo>
                  <a:pt x="3314700" y="3213097"/>
                </a:lnTo>
                <a:lnTo>
                  <a:pt x="0" y="3213097"/>
                </a:lnTo>
                <a:lnTo>
                  <a:pt x="0" y="0"/>
                </a:lnTo>
                <a:close/>
              </a:path>
            </a:pathLst>
          </a:custGeom>
          <a:blipFill>
            <a:blip r:embed="rId6"/>
            <a:stretch>
              <a:fillRect l="0" t="0" r="0" b="0"/>
            </a:stretch>
          </a:blipFill>
        </p:spPr>
      </p:sp>
      <p:sp>
        <p:nvSpPr>
          <p:cNvPr name="Freeform 11" id="11"/>
          <p:cNvSpPr/>
          <p:nvPr/>
        </p:nvSpPr>
        <p:spPr>
          <a:xfrm flipH="false" flipV="false" rot="0">
            <a:off x="3473396" y="8161163"/>
            <a:ext cx="4068709" cy="2509866"/>
          </a:xfrm>
          <a:custGeom>
            <a:avLst/>
            <a:gdLst/>
            <a:ahLst/>
            <a:cxnLst/>
            <a:rect r="r" b="b" t="t" l="l"/>
            <a:pathLst>
              <a:path h="2509866" w="4068709">
                <a:moveTo>
                  <a:pt x="0" y="0"/>
                </a:moveTo>
                <a:lnTo>
                  <a:pt x="4068709" y="0"/>
                </a:lnTo>
                <a:lnTo>
                  <a:pt x="4068709" y="2509866"/>
                </a:lnTo>
                <a:lnTo>
                  <a:pt x="0" y="250986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2" id="12"/>
          <p:cNvSpPr txBox="true"/>
          <p:nvPr/>
        </p:nvSpPr>
        <p:spPr>
          <a:xfrm rot="0">
            <a:off x="4878372" y="1767545"/>
            <a:ext cx="1720101" cy="618211"/>
          </a:xfrm>
          <a:prstGeom prst="rect">
            <a:avLst/>
          </a:prstGeom>
        </p:spPr>
        <p:txBody>
          <a:bodyPr anchor="t" rtlCol="false" tIns="0" lIns="0" bIns="0" rIns="0">
            <a:spAutoFit/>
          </a:bodyPr>
          <a:lstStyle/>
          <a:p>
            <a:pPr algn="l">
              <a:lnSpc>
                <a:spcPts val="4611"/>
              </a:lnSpc>
            </a:pPr>
            <a:r>
              <a:rPr lang="en-US" sz="3294">
                <a:solidFill>
                  <a:srgbClr val="000000"/>
                </a:solidFill>
                <a:latin typeface="Poppins Medium"/>
              </a:rPr>
              <a:t>Industry</a:t>
            </a:r>
          </a:p>
        </p:txBody>
      </p:sp>
      <p:sp>
        <p:nvSpPr>
          <p:cNvPr name="TextBox 13" id="13"/>
          <p:cNvSpPr txBox="true"/>
          <p:nvPr/>
        </p:nvSpPr>
        <p:spPr>
          <a:xfrm rot="0">
            <a:off x="4279802" y="2332168"/>
            <a:ext cx="2376268" cy="795718"/>
          </a:xfrm>
          <a:prstGeom prst="rect">
            <a:avLst/>
          </a:prstGeom>
        </p:spPr>
        <p:txBody>
          <a:bodyPr anchor="t" rtlCol="false" tIns="0" lIns="0" bIns="0" rIns="0">
            <a:spAutoFit/>
          </a:bodyPr>
          <a:lstStyle/>
          <a:p>
            <a:pPr algn="l">
              <a:lnSpc>
                <a:spcPts val="6009"/>
              </a:lnSpc>
            </a:pPr>
            <a:r>
              <a:rPr lang="en-US" sz="4292">
                <a:solidFill>
                  <a:srgbClr val="A11010"/>
                </a:solidFill>
                <a:latin typeface="Poppins Ultra-Bold"/>
              </a:rPr>
              <a:t>Security</a:t>
            </a:r>
          </a:p>
        </p:txBody>
      </p:sp>
      <p:sp>
        <p:nvSpPr>
          <p:cNvPr name="TextBox 14" id="14"/>
          <p:cNvSpPr txBox="true"/>
          <p:nvPr/>
        </p:nvSpPr>
        <p:spPr>
          <a:xfrm rot="0">
            <a:off x="636632" y="7074027"/>
            <a:ext cx="6058138" cy="672284"/>
          </a:xfrm>
          <a:prstGeom prst="rect">
            <a:avLst/>
          </a:prstGeom>
        </p:spPr>
        <p:txBody>
          <a:bodyPr anchor="t" rtlCol="false" tIns="0" lIns="0" bIns="0" rIns="0">
            <a:spAutoFit/>
          </a:bodyPr>
          <a:lstStyle/>
          <a:p>
            <a:pPr algn="l">
              <a:lnSpc>
                <a:spcPts val="1723"/>
              </a:lnSpc>
            </a:pPr>
            <a:r>
              <a:rPr lang="en-US" sz="1297">
                <a:solidFill>
                  <a:srgbClr val="000000"/>
                </a:solidFill>
                <a:latin typeface="Poppins"/>
              </a:rPr>
              <a:t>Possessions can be replaced but loved ones cannot! Security is a lifestyle and Lyon Security will partner with homeowners and Estate Managers to create this secure lifestyle.</a:t>
            </a:r>
          </a:p>
        </p:txBody>
      </p:sp>
      <p:sp>
        <p:nvSpPr>
          <p:cNvPr name="TextBox 15" id="15"/>
          <p:cNvSpPr txBox="true"/>
          <p:nvPr/>
        </p:nvSpPr>
        <p:spPr>
          <a:xfrm rot="0">
            <a:off x="644633" y="4381319"/>
            <a:ext cx="6171771" cy="1985629"/>
          </a:xfrm>
          <a:prstGeom prst="rect">
            <a:avLst/>
          </a:prstGeom>
        </p:spPr>
        <p:txBody>
          <a:bodyPr anchor="t" rtlCol="false" tIns="0" lIns="0" bIns="0" rIns="0">
            <a:spAutoFit/>
          </a:bodyPr>
          <a:lstStyle/>
          <a:p>
            <a:pPr algn="l">
              <a:lnSpc>
                <a:spcPts val="1723"/>
              </a:lnSpc>
            </a:pPr>
            <a:r>
              <a:rPr lang="en-US" sz="1297">
                <a:solidFill>
                  <a:srgbClr val="000000"/>
                </a:solidFill>
                <a:latin typeface="Poppins"/>
              </a:rPr>
              <a:t>Lyon Security Solutions operates at the highest level in this security area, effectively identifying and controlling weaknesses in your business and implementing plans to combat those weaknesses.</a:t>
            </a:r>
          </a:p>
          <a:p>
            <a:pPr algn="l">
              <a:lnSpc>
                <a:spcPts val="1723"/>
              </a:lnSpc>
            </a:pPr>
            <a:r>
              <a:rPr lang="en-US" sz="1297">
                <a:solidFill>
                  <a:srgbClr val="000000"/>
                </a:solidFill>
                <a:latin typeface="Poppins"/>
              </a:rPr>
              <a:t>We understand that patrons like to shop without the displeasure of being scrutinized by an obtrusive security officer, so we emphasize creating a comfortable shopping atmosphere while still maintaining a presence to deter any would-be thieves. Utilizing the Onguard biometric vehicle registration &amp; Identification scanner system, our officers manage complete access control at all entry &amp; exit points </a:t>
            </a:r>
          </a:p>
        </p:txBody>
      </p:sp>
      <p:sp>
        <p:nvSpPr>
          <p:cNvPr name="TextBox 16" id="16"/>
          <p:cNvSpPr txBox="true"/>
          <p:nvPr/>
        </p:nvSpPr>
        <p:spPr>
          <a:xfrm rot="0">
            <a:off x="636632" y="8492176"/>
            <a:ext cx="6306617" cy="891169"/>
          </a:xfrm>
          <a:prstGeom prst="rect">
            <a:avLst/>
          </a:prstGeom>
        </p:spPr>
        <p:txBody>
          <a:bodyPr anchor="t" rtlCol="false" tIns="0" lIns="0" bIns="0" rIns="0">
            <a:spAutoFit/>
          </a:bodyPr>
          <a:lstStyle/>
          <a:p>
            <a:pPr algn="l">
              <a:lnSpc>
                <a:spcPts val="1723"/>
              </a:lnSpc>
            </a:pPr>
            <a:r>
              <a:rPr lang="en-US" sz="1297">
                <a:solidFill>
                  <a:srgbClr val="000000"/>
                </a:solidFill>
                <a:latin typeface="Poppins"/>
              </a:rPr>
              <a:t>Should it be required, the security officers will play an important part in monitoring the movements of suppliers, deliveries (incoming and outgoing), workers, and anyone visiting your premises, providing optimum access and egress control to protect your business assets.</a:t>
            </a:r>
          </a:p>
        </p:txBody>
      </p:sp>
      <p:sp>
        <p:nvSpPr>
          <p:cNvPr name="TextBox 17" id="17"/>
          <p:cNvSpPr txBox="true"/>
          <p:nvPr/>
        </p:nvSpPr>
        <p:spPr>
          <a:xfrm rot="0">
            <a:off x="651691" y="6492469"/>
            <a:ext cx="2692422" cy="390030"/>
          </a:xfrm>
          <a:prstGeom prst="rect">
            <a:avLst/>
          </a:prstGeom>
        </p:spPr>
        <p:txBody>
          <a:bodyPr anchor="t" rtlCol="false" tIns="0" lIns="0" bIns="0" rIns="0">
            <a:spAutoFit/>
          </a:bodyPr>
          <a:lstStyle/>
          <a:p>
            <a:pPr algn="l">
              <a:lnSpc>
                <a:spcPts val="3073"/>
              </a:lnSpc>
            </a:pPr>
            <a:r>
              <a:rPr lang="en-US" sz="2195">
                <a:solidFill>
                  <a:srgbClr val="A11010"/>
                </a:solidFill>
                <a:latin typeface="Public Sans Bold"/>
              </a:rPr>
              <a:t>Residential Industry</a:t>
            </a:r>
          </a:p>
        </p:txBody>
      </p:sp>
      <p:sp>
        <p:nvSpPr>
          <p:cNvPr name="TextBox 18" id="18"/>
          <p:cNvSpPr txBox="true"/>
          <p:nvPr/>
        </p:nvSpPr>
        <p:spPr>
          <a:xfrm rot="0">
            <a:off x="636632" y="7910617"/>
            <a:ext cx="4412313" cy="390030"/>
          </a:xfrm>
          <a:prstGeom prst="rect">
            <a:avLst/>
          </a:prstGeom>
        </p:spPr>
        <p:txBody>
          <a:bodyPr anchor="t" rtlCol="false" tIns="0" lIns="0" bIns="0" rIns="0">
            <a:spAutoFit/>
          </a:bodyPr>
          <a:lstStyle/>
          <a:p>
            <a:pPr algn="l">
              <a:lnSpc>
                <a:spcPts val="3073"/>
              </a:lnSpc>
            </a:pPr>
            <a:r>
              <a:rPr lang="en-US" sz="2195">
                <a:solidFill>
                  <a:srgbClr val="A11010"/>
                </a:solidFill>
                <a:latin typeface="Public Sans Bold"/>
              </a:rPr>
              <a:t>Commercial &amp; Industrial Industry</a:t>
            </a:r>
          </a:p>
        </p:txBody>
      </p:sp>
      <p:sp>
        <p:nvSpPr>
          <p:cNvPr name="TextBox 19" id="19"/>
          <p:cNvSpPr txBox="true"/>
          <p:nvPr/>
        </p:nvSpPr>
        <p:spPr>
          <a:xfrm rot="0">
            <a:off x="644633" y="3796074"/>
            <a:ext cx="5803344" cy="390030"/>
          </a:xfrm>
          <a:prstGeom prst="rect">
            <a:avLst/>
          </a:prstGeom>
        </p:spPr>
        <p:txBody>
          <a:bodyPr anchor="t" rtlCol="false" tIns="0" lIns="0" bIns="0" rIns="0">
            <a:spAutoFit/>
          </a:bodyPr>
          <a:lstStyle/>
          <a:p>
            <a:pPr algn="l">
              <a:lnSpc>
                <a:spcPts val="3073"/>
              </a:lnSpc>
            </a:pPr>
            <a:r>
              <a:rPr lang="en-US" sz="2195">
                <a:solidFill>
                  <a:srgbClr val="A11010"/>
                </a:solidFill>
                <a:latin typeface="Public Sans Bold"/>
              </a:rPr>
              <a:t>Retail Industry/Malls &amp; Gated Communities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DAF9_SyxafQ</dc:identifier>
  <dcterms:modified xsi:type="dcterms:W3CDTF">2011-08-01T06:04:30Z</dcterms:modified>
  <cp:revision>1</cp:revision>
  <dc:title>lyon company profile june 4.pdf</dc:title>
</cp:coreProperties>
</file>